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2" r:id="rId1"/>
    <p:sldMasterId id="2147483674" r:id="rId2"/>
    <p:sldMasterId id="2147483686" r:id="rId3"/>
  </p:sldMasterIdLst>
  <p:notesMasterIdLst>
    <p:notesMasterId r:id="rId24"/>
  </p:notesMasterIdLst>
  <p:sldIdLst>
    <p:sldId id="419" r:id="rId4"/>
    <p:sldId id="445" r:id="rId5"/>
    <p:sldId id="442" r:id="rId6"/>
    <p:sldId id="359" r:id="rId7"/>
    <p:sldId id="451" r:id="rId8"/>
    <p:sldId id="464" r:id="rId9"/>
    <p:sldId id="458" r:id="rId10"/>
    <p:sldId id="400" r:id="rId11"/>
    <p:sldId id="457" r:id="rId12"/>
    <p:sldId id="482" r:id="rId13"/>
    <p:sldId id="478" r:id="rId14"/>
    <p:sldId id="479" r:id="rId15"/>
    <p:sldId id="480" r:id="rId16"/>
    <p:sldId id="481" r:id="rId17"/>
    <p:sldId id="473" r:id="rId18"/>
    <p:sldId id="474" r:id="rId19"/>
    <p:sldId id="388" r:id="rId20"/>
    <p:sldId id="477" r:id="rId21"/>
    <p:sldId id="463" r:id="rId22"/>
    <p:sldId id="437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-128"/>
        <a:cs typeface="+mn-cs"/>
        <a:sym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Purposeful &amp; Enabling" id="{9960BE2A-91DE-4802-B37C-9366FCF6DDC2}">
          <p14:sldIdLst>
            <p14:sldId id="419"/>
            <p14:sldId id="445"/>
            <p14:sldId id="442"/>
            <p14:sldId id="359"/>
            <p14:sldId id="451"/>
            <p14:sldId id="464"/>
            <p14:sldId id="458"/>
            <p14:sldId id="400"/>
            <p14:sldId id="457"/>
            <p14:sldId id="482"/>
            <p14:sldId id="478"/>
            <p14:sldId id="479"/>
            <p14:sldId id="480"/>
            <p14:sldId id="481"/>
            <p14:sldId id="473"/>
            <p14:sldId id="474"/>
            <p14:sldId id="388"/>
            <p14:sldId id="477"/>
            <p14:sldId id="463"/>
            <p14:sldId id="4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30">
          <p15:clr>
            <a:srgbClr val="A4A3A4"/>
          </p15:clr>
        </p15:guide>
        <p15:guide id="2" orient="horz" pos="1445">
          <p15:clr>
            <a:srgbClr val="A4A3A4"/>
          </p15:clr>
        </p15:guide>
        <p15:guide id="3" orient="horz" pos="474">
          <p15:clr>
            <a:srgbClr val="A4A3A4"/>
          </p15:clr>
        </p15:guide>
        <p15:guide id="4" orient="horz" pos="4217">
          <p15:clr>
            <a:srgbClr val="A4A3A4"/>
          </p15:clr>
        </p15:guide>
        <p15:guide id="5" orient="horz" pos="792">
          <p15:clr>
            <a:srgbClr val="A4A3A4"/>
          </p15:clr>
        </p15:guide>
        <p15:guide id="6" pos="429">
          <p15:clr>
            <a:srgbClr val="A4A3A4"/>
          </p15:clr>
        </p15:guide>
        <p15:guide id="7" pos="532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is Lee Lester" initials="DLL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1EFC7"/>
    <a:srgbClr val="FF6600"/>
    <a:srgbClr val="000000"/>
    <a:srgbClr val="CC99FF"/>
    <a:srgbClr val="EA6A20"/>
    <a:srgbClr val="FF9933"/>
    <a:srgbClr val="522D80"/>
    <a:srgbClr val="0033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8" autoAdjust="0"/>
    <p:restoredTop sz="98468" autoAdjust="0"/>
  </p:normalViewPr>
  <p:slideViewPr>
    <p:cSldViewPr snapToGrid="0">
      <p:cViewPr varScale="1">
        <p:scale>
          <a:sx n="107" d="100"/>
          <a:sy n="107" d="100"/>
        </p:scale>
        <p:origin x="762" y="84"/>
      </p:cViewPr>
      <p:guideLst>
        <p:guide orient="horz" pos="630"/>
        <p:guide orient="horz" pos="1445"/>
        <p:guide orient="horz" pos="474"/>
        <p:guide orient="horz" pos="4217"/>
        <p:guide orient="horz" pos="792"/>
        <p:guide pos="429"/>
        <p:guide pos="5326"/>
      </p:guideLst>
    </p:cSldViewPr>
  </p:slideViewPr>
  <p:outlineViewPr>
    <p:cViewPr>
      <p:scale>
        <a:sx n="33" d="100"/>
        <a:sy n="33" d="100"/>
      </p:scale>
      <p:origin x="0" y="72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1675" y="4416428"/>
            <a:ext cx="560705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173" tIns="46588" rIns="93173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344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9686" eaLnBrk="1" hangingPunct="1">
              <a:spcBef>
                <a:spcPts val="425"/>
              </a:spcBef>
            </a:pPr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5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99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18A84E47-18E9-4D78-BBFB-C4A3A3CF01F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4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34ED-07A0-4125-BFCD-B0961F135D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A366B-4F9B-4CA4-AD91-85E793959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1FD2E-15E9-4FD1-B1DB-A2DC30FBB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58025" y="5778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7080DC-84F0-4291-BFFF-987FB7822015}" type="datetime4">
              <a:rPr lang="en-US" smtClean="0"/>
              <a:pPr/>
              <a:t>September 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0"/>
            <a:ext cx="853439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 Family Innovation Center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0FD0CC-838C-4254-8F8A-CAC48CA85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356487" y="1140403"/>
            <a:ext cx="5640387" cy="32067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00032" y="1222375"/>
            <a:ext cx="2363787" cy="52498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0943" y="54590"/>
            <a:ext cx="682388" cy="757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88" y="0"/>
            <a:ext cx="913568" cy="9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994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58025" y="5778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7080DC-84F0-4291-BFFF-987FB7822015}" type="datetime4">
              <a:rPr lang="en-US" smtClean="0"/>
              <a:pPr/>
              <a:t>September 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0"/>
            <a:ext cx="853439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 Family Innovation Center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0FD0CC-838C-4254-8F8A-CAC48CA85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356487" y="1140403"/>
            <a:ext cx="5640387" cy="32067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00032" y="1222375"/>
            <a:ext cx="2363787" cy="52498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0943" y="54590"/>
            <a:ext cx="682388" cy="757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88" y="0"/>
            <a:ext cx="913568" cy="9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4377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34ED-07A0-4125-BFCD-B0961F135D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2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90488"/>
            <a:ext cx="8229600" cy="69056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8742363" y="6465888"/>
            <a:ext cx="268287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996FF-50AB-49F2-83D2-09A83FCEBA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7C350-B808-4043-9E4A-1BF093AF2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0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C7FC0-4083-4EBF-83A2-C1487CEAB9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7E83E-4E4C-4E1C-AC5A-315DC5A35B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9CC6-D6BB-46C3-A6C1-7F87D2DD79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996FF-50AB-49F2-83D2-09A83FCEBA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3BD15-9148-41AC-9680-3F9BB0AA4C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2E72D-36F4-4B93-BD26-03C0CC843D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2F239-D7D3-42AF-8CA9-D1FF6244C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A366B-4F9B-4CA4-AD91-85E793959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1FD2E-15E9-4FD1-B1DB-A2DC30FBB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7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-47625"/>
            <a:ext cx="853439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 Family Innovation Center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0FD0CC-838C-4254-8F8A-CAC48CA85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356487" y="1140403"/>
            <a:ext cx="5640387" cy="32067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00032" y="1222375"/>
            <a:ext cx="2363787" cy="52498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28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34ED-07A0-4125-BFCD-B0961F135D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8742363" y="6465888"/>
            <a:ext cx="268287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996FF-50AB-49F2-83D2-09A83FCEBA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4975" y="90488"/>
            <a:ext cx="8229600" cy="69056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8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7C350-B808-4043-9E4A-1BF093AF2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5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C7FC0-4083-4EBF-83A2-C1487CEAB9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975" y="90488"/>
            <a:ext cx="8229600" cy="69056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7C350-B808-4043-9E4A-1BF093AF2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7E83E-4E4C-4E1C-AC5A-315DC5A35B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4975" y="90488"/>
            <a:ext cx="8229600" cy="69056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9CC6-D6BB-46C3-A6C1-7F87D2DD79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4975" y="90488"/>
            <a:ext cx="8229600" cy="69056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3BD15-9148-41AC-9680-3F9BB0AA4C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2E72D-36F4-4B93-BD26-03C0CC843D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2F239-D7D3-42AF-8CA9-D1FF6244C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4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A366B-4F9B-4CA4-AD91-85E793959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1FD2E-15E9-4FD1-B1DB-A2DC30FBB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2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58025" y="5778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7080DC-84F0-4291-BFFF-987FB7822015}" type="datetime4">
              <a:rPr lang="en-US" smtClean="0"/>
              <a:pPr/>
              <a:t>September 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0"/>
            <a:ext cx="853439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 Family Innovation Center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0FD0CC-838C-4254-8F8A-CAC48CA85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356487" y="1140403"/>
            <a:ext cx="5640387" cy="32067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00032" y="1222375"/>
            <a:ext cx="2363787" cy="52498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0943" y="54590"/>
            <a:ext cx="682388" cy="757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88" y="0"/>
            <a:ext cx="913568" cy="9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991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58025" y="5778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7080DC-84F0-4291-BFFF-987FB7822015}" type="datetime4">
              <a:rPr lang="en-US" smtClean="0"/>
              <a:pPr/>
              <a:t>September 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0"/>
            <a:ext cx="853439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 Family Innovation Center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0FD0CC-838C-4254-8F8A-CAC48CA85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356487" y="1140403"/>
            <a:ext cx="5640387" cy="32067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00032" y="1222375"/>
            <a:ext cx="2363787" cy="52498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0943" y="54590"/>
            <a:ext cx="682388" cy="757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88" y="0"/>
            <a:ext cx="913568" cy="9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564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58025" y="5778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7080DC-84F0-4291-BFFF-987FB7822015}" type="datetime4">
              <a:rPr lang="en-US" smtClean="0"/>
              <a:pPr/>
              <a:t>September 3,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0"/>
            <a:ext cx="853439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 Family Innovation Center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0FD0CC-838C-4254-8F8A-CAC48CA85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3"/>
          </p:nvPr>
        </p:nvSpPr>
        <p:spPr>
          <a:xfrm>
            <a:off x="356487" y="1140403"/>
            <a:ext cx="5640387" cy="32067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400032" y="1222375"/>
            <a:ext cx="2363787" cy="52498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0943" y="54590"/>
            <a:ext cx="682388" cy="757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88" y="0"/>
            <a:ext cx="913568" cy="9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21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C7FC0-4083-4EBF-83A2-C1487CEAB9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7E83E-4E4C-4E1C-AC5A-315DC5A35B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9CC6-D6BB-46C3-A6C1-7F87D2DD79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3BD15-9148-41AC-9680-3F9BB0AA4C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2E72D-36F4-4B93-BD26-03C0CC843D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2F239-D7D3-42AF-8CA9-D1FF6244C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rrowheads="1"/>
          </p:cNvPicPr>
          <p:nvPr userDrawn="1"/>
        </p:nvPicPr>
        <p:blipFill>
          <a:blip r:embed="rId15">
            <a:lum bright="-56000" contrast="-12000"/>
          </a:blip>
          <a:srcRect l="14177" r="134" b="372"/>
          <a:stretch>
            <a:fillRect/>
          </a:stretch>
        </p:blipFill>
        <p:spPr bwMode="auto">
          <a:xfrm>
            <a:off x="0" y="55563"/>
            <a:ext cx="9144000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5"/>
          <p:cNvPicPr>
            <a:picLocks noChangeArrowheads="1"/>
          </p:cNvPicPr>
          <p:nvPr userDrawn="1"/>
        </p:nvPicPr>
        <p:blipFill>
          <a:blip r:embed="rId16"/>
          <a:srcRect r="2007"/>
          <a:stretch>
            <a:fillRect/>
          </a:stretch>
        </p:blipFill>
        <p:spPr bwMode="auto">
          <a:xfrm>
            <a:off x="0" y="0"/>
            <a:ext cx="91440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6" descr="Clemson seal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39700" y="127000"/>
            <a:ext cx="10001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90488"/>
            <a:ext cx="82296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1600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smtClean="0">
                <a:sym typeface="Calibri" pitchFamily="34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sym typeface="Calibri" pitchFamily="34" charset="0"/>
              </a:defRPr>
            </a:lvl1pPr>
          </a:lstStyle>
          <a:p>
            <a:pPr>
              <a:defRPr/>
            </a:pPr>
            <a:fld id="{915928D2-707D-4BBE-946D-55EF150CA0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  <a:sym typeface="Calibri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rrowheads="1"/>
          </p:cNvPicPr>
          <p:nvPr userDrawn="1"/>
        </p:nvPicPr>
        <p:blipFill>
          <a:blip r:embed="rId14">
            <a:lum bright="-56000" contrast="-12000"/>
          </a:blip>
          <a:srcRect l="14177" r="134" b="372"/>
          <a:stretch>
            <a:fillRect/>
          </a:stretch>
        </p:blipFill>
        <p:spPr bwMode="auto">
          <a:xfrm>
            <a:off x="0" y="55563"/>
            <a:ext cx="9144000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90488"/>
            <a:ext cx="82296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1600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smtClean="0">
                <a:sym typeface="Calibri" pitchFamily="34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sym typeface="Calibri" pitchFamily="34" charset="0"/>
              </a:defRPr>
            </a:lvl1pPr>
          </a:lstStyle>
          <a:p>
            <a:pPr>
              <a:defRPr/>
            </a:pPr>
            <a:fld id="{915928D2-707D-4BBE-946D-55EF150CA0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25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  <a:sym typeface="Calibri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rrowheads="1"/>
          </p:cNvPicPr>
          <p:nvPr userDrawn="1"/>
        </p:nvPicPr>
        <p:blipFill>
          <a:blip r:embed="rId16">
            <a:lum bright="-56000" contrast="-12000"/>
          </a:blip>
          <a:srcRect l="14177" r="134" b="372"/>
          <a:stretch>
            <a:fillRect/>
          </a:stretch>
        </p:blipFill>
        <p:spPr bwMode="auto">
          <a:xfrm>
            <a:off x="0" y="55563"/>
            <a:ext cx="9144000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90488"/>
            <a:ext cx="82296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1600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smtClean="0">
                <a:sym typeface="Calibri" pitchFamily="34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sym typeface="Calibri" pitchFamily="34" charset="0"/>
              </a:defRPr>
            </a:lvl1pPr>
          </a:lstStyle>
          <a:p>
            <a:pPr>
              <a:defRPr/>
            </a:pPr>
            <a:fld id="{915928D2-707D-4BBE-946D-55EF150CA0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1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9" r:id="rId12"/>
    <p:sldLayoutId id="2147483710" r:id="rId13"/>
    <p:sldLayoutId id="2147483711" r:id="rId1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  <a:sym typeface="Calibri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  <a:sym typeface="Calibri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orange swoosh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5"/>
            <a:ext cx="91497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5939" y="8878"/>
            <a:ext cx="9143999" cy="499873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5939" y="4904509"/>
            <a:ext cx="9155699" cy="1222685"/>
          </a:xfrm>
          <a:prstGeom prst="rect">
            <a:avLst/>
          </a:pr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3013" name="Rectangle 4"/>
          <p:cNvSpPr>
            <a:spLocks/>
          </p:cNvSpPr>
          <p:nvPr/>
        </p:nvSpPr>
        <p:spPr bwMode="auto">
          <a:xfrm>
            <a:off x="-5939" y="4998732"/>
            <a:ext cx="9144000" cy="653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THE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WATT FAMILY INNOVATION CENTER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-5939" y="5449951"/>
            <a:ext cx="9155700" cy="599704"/>
          </a:xfrm>
        </p:spPr>
        <p:txBody>
          <a:bodyPr rIns="132080">
            <a:noAutofit/>
          </a:bodyPr>
          <a:lstStyle/>
          <a:p>
            <a:pPr marL="0" indent="0" eaLnBrk="1" hangingPunct="1"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Purposeful &amp; Enabling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r="27523"/>
          <a:stretch/>
        </p:blipFill>
        <p:spPr>
          <a:xfrm>
            <a:off x="4335" y="-1"/>
            <a:ext cx="9149939" cy="46076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70332" y="6581869"/>
            <a:ext cx="268287" cy="275732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77089" y="624217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WFIC Overview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350156" y="3014314"/>
            <a:ext cx="2341561" cy="1561803"/>
            <a:chOff x="5260509" y="2996385"/>
            <a:chExt cx="2341561" cy="1561803"/>
          </a:xfrm>
        </p:grpSpPr>
        <p:pic>
          <p:nvPicPr>
            <p:cNvPr id="20" name="Picture 3" descr="4691527780_1559b07c90_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509" y="2996385"/>
              <a:ext cx="2341561" cy="156180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728443" y="4329949"/>
              <a:ext cx="13580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Command Control Center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F5CB9CC6-D6BB-46C3-A6C1-7F87D2DD798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Video Fact Sheet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half" idx="4294967295"/>
          </p:nvPr>
        </p:nvSpPr>
        <p:spPr>
          <a:xfrm>
            <a:off x="0" y="919163"/>
            <a:ext cx="5226050" cy="5770562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2000" dirty="0" smtClean="0"/>
              <a:t>73 WFIC spaces with AV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354 types </a:t>
            </a:r>
            <a:r>
              <a:rPr lang="en-US" sz="2000" dirty="0"/>
              <a:t>of hardware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4372 pieces of hardware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65 different vendors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191 large-screen, high-res, touch monitors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12 video walls</a:t>
            </a:r>
          </a:p>
          <a:p>
            <a:pPr lvl="1">
              <a:buClr>
                <a:schemeClr val="bg1"/>
              </a:buClr>
            </a:pPr>
            <a:r>
              <a:rPr lang="en-US" sz="1800" dirty="0" smtClean="0"/>
              <a:t>ranging from 8’x 5’ to 32’ x 9’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3D laser projection in auditorium</a:t>
            </a:r>
          </a:p>
          <a:p>
            <a:pPr lvl="1">
              <a:buClr>
                <a:schemeClr val="bg1"/>
              </a:buClr>
            </a:pPr>
            <a:r>
              <a:rPr lang="en-US" sz="1800" dirty="0" smtClean="0"/>
              <a:t>13’ x 8’ </a:t>
            </a:r>
            <a:r>
              <a:rPr lang="en-US" sz="1800" dirty="0"/>
              <a:t>screen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4 networks</a:t>
            </a:r>
          </a:p>
          <a:p>
            <a:pPr lvl="1">
              <a:buClr>
                <a:schemeClr val="bg1"/>
              </a:buClr>
            </a:pPr>
            <a:r>
              <a:rPr lang="en-US" sz="1800" dirty="0" smtClean="0"/>
              <a:t>2 x 10G → 2+ x 100G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Videoconferencing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Lecture capture</a:t>
            </a:r>
          </a:p>
          <a:p>
            <a:pPr>
              <a:buClr>
                <a:schemeClr val="bg1"/>
              </a:buClr>
            </a:pPr>
            <a:r>
              <a:rPr lang="en-US" sz="2000" dirty="0" smtClean="0"/>
              <a:t>Collaboration applications</a:t>
            </a:r>
          </a:p>
          <a:p>
            <a:pPr>
              <a:buClr>
                <a:schemeClr val="bg1"/>
              </a:buClr>
            </a:pPr>
            <a:endParaRPr lang="en-US" sz="2400" dirty="0" smtClean="0"/>
          </a:p>
          <a:p>
            <a:pPr>
              <a:buClr>
                <a:schemeClr val="bg1"/>
              </a:buClr>
            </a:pP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4477685" y="1201272"/>
            <a:ext cx="2008094" cy="1452574"/>
            <a:chOff x="4213407" y="4993341"/>
            <a:chExt cx="2172455" cy="1542221"/>
          </a:xfrm>
        </p:grpSpPr>
        <p:pic>
          <p:nvPicPr>
            <p:cNvPr id="1026" name="Picture 2" descr="http://cache.haworth.com/enclose_frameless_glas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513" y="4993341"/>
              <a:ext cx="2151349" cy="151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213407" y="6320118"/>
              <a:ext cx="11657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tx1"/>
                  </a:solidFill>
                </a:rPr>
                <a:t>Collaboration Spaces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58113" y="6642556"/>
            <a:ext cx="19816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Media Credits: Haworth &amp; Perkins+Will 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71128" y="1201266"/>
            <a:ext cx="2061883" cy="1407463"/>
            <a:chOff x="6911788" y="1183337"/>
            <a:chExt cx="2084027" cy="13718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60" t="24619"/>
            <a:stretch/>
          </p:blipFill>
          <p:spPr>
            <a:xfrm>
              <a:off x="6911788" y="1183337"/>
              <a:ext cx="2006475" cy="137160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530349" y="2339784"/>
              <a:ext cx="14654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Interactive Learning Spaces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64422" y="5015752"/>
            <a:ext cx="2039287" cy="1448092"/>
            <a:chOff x="4213410" y="1151963"/>
            <a:chExt cx="2039287" cy="1448092"/>
          </a:xfrm>
        </p:grpSpPr>
        <p:pic>
          <p:nvPicPr>
            <p:cNvPr id="1028" name="Picture 4" descr="http://cache.haworth.com/workwar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7" y="1151963"/>
              <a:ext cx="20002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213410" y="2384611"/>
              <a:ext cx="8963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tx1"/>
                  </a:solidFill>
                </a:rPr>
                <a:t>Ad Hoc Spaces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15954" y="5011270"/>
            <a:ext cx="2017057" cy="1443318"/>
            <a:chOff x="6598025" y="5011270"/>
            <a:chExt cx="2017057" cy="1443318"/>
          </a:xfrm>
        </p:grpSpPr>
        <p:pic>
          <p:nvPicPr>
            <p:cNvPr id="1030" name="Picture 6" descr="http://www.haworth.com/images/default-source/navigation/bluescape-thumbnailC4FBB70F384CEE28817C9495.png?sfvrsn=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3" r="8935" b="76"/>
            <a:stretch/>
          </p:blipFill>
          <p:spPr bwMode="auto">
            <a:xfrm>
              <a:off x="6598025" y="5011270"/>
              <a:ext cx="2016822" cy="1416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82781" y="6253333"/>
              <a:ext cx="832301" cy="201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tx1"/>
                  </a:solidFill>
                </a:rPr>
                <a:t>Media Lounges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Lightning Bolt 16"/>
          <p:cNvSpPr/>
          <p:nvPr/>
        </p:nvSpPr>
        <p:spPr bwMode="auto">
          <a:xfrm rot="11503283">
            <a:off x="5604404" y="2626659"/>
            <a:ext cx="995082" cy="322729"/>
          </a:xfrm>
          <a:prstGeom prst="lightningBolt">
            <a:avLst/>
          </a:prstGeom>
          <a:solidFill>
            <a:srgbClr val="DDDDD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0" name="Lightning Bolt 29"/>
          <p:cNvSpPr/>
          <p:nvPr/>
        </p:nvSpPr>
        <p:spPr bwMode="auto">
          <a:xfrm rot="10096717" flipH="1">
            <a:off x="6624552" y="2620440"/>
            <a:ext cx="995082" cy="322729"/>
          </a:xfrm>
          <a:prstGeom prst="lightningBolt">
            <a:avLst/>
          </a:prstGeom>
          <a:solidFill>
            <a:srgbClr val="DDDDD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1" name="Lightning Bolt 30"/>
          <p:cNvSpPr/>
          <p:nvPr/>
        </p:nvSpPr>
        <p:spPr bwMode="auto">
          <a:xfrm rot="10096717" flipV="1">
            <a:off x="5616579" y="4645181"/>
            <a:ext cx="995082" cy="322729"/>
          </a:xfrm>
          <a:prstGeom prst="lightningBolt">
            <a:avLst/>
          </a:prstGeom>
          <a:solidFill>
            <a:srgbClr val="DDDDD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2" name="Lightning Bolt 31"/>
          <p:cNvSpPr/>
          <p:nvPr/>
        </p:nvSpPr>
        <p:spPr bwMode="auto">
          <a:xfrm rot="11503283" flipH="1" flipV="1">
            <a:off x="6652276" y="4638962"/>
            <a:ext cx="995082" cy="322729"/>
          </a:xfrm>
          <a:prstGeom prst="lightningBolt">
            <a:avLst/>
          </a:prstGeom>
          <a:solidFill>
            <a:srgbClr val="DDDDD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1" y="261145"/>
            <a:ext cx="9144000" cy="510454"/>
          </a:xfrm>
          <a:prstGeom prst="rect">
            <a:avLst/>
          </a:prstGeom>
        </p:spPr>
        <p:txBody>
          <a:bodyPr lIns="50800" tIns="50800" bIns="50800" anchor="ctr"/>
          <a:lstStyle/>
          <a:p>
            <a:pPr marL="39688" indent="-39688" algn="ctr" eaLnBrk="0" hangingPunct="0">
              <a:defRPr/>
            </a:pP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  <a:sym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116" y="72559"/>
            <a:ext cx="8229600" cy="690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Innovation Center Academic 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Focus</a:t>
            </a:r>
            <a:endParaRPr lang="en-US" dirty="0"/>
          </a:p>
        </p:txBody>
      </p:sp>
      <p:sp>
        <p:nvSpPr>
          <p:cNvPr id="18" name="Content Placeholder 11"/>
          <p:cNvSpPr>
            <a:spLocks noGrp="1"/>
          </p:cNvSpPr>
          <p:nvPr>
            <p:ph idx="1"/>
          </p:nvPr>
        </p:nvSpPr>
        <p:spPr>
          <a:xfrm>
            <a:off x="103279" y="1026459"/>
            <a:ext cx="8601449" cy="52578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2400" dirty="0" smtClean="0">
                <a:cs typeface="Times New Roman" panose="02020603050405020304" pitchFamily="18" charset="0"/>
              </a:rPr>
              <a:t>Interactive learning</a:t>
            </a:r>
            <a:endParaRPr lang="en-US" sz="2400" dirty="0"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en-US" sz="2400" dirty="0">
                <a:cs typeface="Times New Roman" panose="02020603050405020304" pitchFamily="18" charset="0"/>
              </a:rPr>
              <a:t>Student </a:t>
            </a:r>
            <a:r>
              <a:rPr lang="en-US" sz="2400" dirty="0" smtClean="0">
                <a:cs typeface="Times New Roman" panose="02020603050405020304" pitchFamily="18" charset="0"/>
              </a:rPr>
              <a:t>engagements</a:t>
            </a:r>
            <a:endParaRPr lang="en-US" sz="2400" dirty="0"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en-US" sz="2400" dirty="0" smtClean="0">
                <a:cs typeface="Times New Roman" panose="02020603050405020304" pitchFamily="18" charset="0"/>
              </a:rPr>
              <a:t>Technology demonstrations</a:t>
            </a:r>
            <a:endParaRPr lang="en-US" sz="2400" dirty="0"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en-US" sz="2400" dirty="0" smtClean="0">
                <a:cs typeface="Times New Roman" panose="02020603050405020304" pitchFamily="18" charset="0"/>
              </a:rPr>
              <a:t>Collaboration across disciplines</a:t>
            </a:r>
          </a:p>
          <a:p>
            <a:pPr>
              <a:buClr>
                <a:schemeClr val="bg1"/>
              </a:buClr>
            </a:pPr>
            <a:r>
              <a:rPr lang="en-US" sz="2400" dirty="0" smtClean="0">
                <a:cs typeface="Times New Roman" panose="02020603050405020304" pitchFamily="18" charset="0"/>
              </a:rPr>
              <a:t>Partnerships and scholarly research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cs typeface="Times New Roman" panose="02020603050405020304" pitchFamily="18" charset="0"/>
              </a:rPr>
              <a:t>Creative Inquiry and </a:t>
            </a:r>
            <a:r>
              <a:rPr lang="en-US" sz="2400" dirty="0" smtClean="0">
                <a:cs typeface="Times New Roman" panose="02020603050405020304" pitchFamily="18" charset="0"/>
              </a:rPr>
              <a:t>special projects</a:t>
            </a:r>
            <a:endParaRPr lang="en-US" sz="2400" dirty="0">
              <a:cs typeface="Times New Roman" panose="02020603050405020304" pitchFamily="18" charset="0"/>
            </a:endParaRPr>
          </a:p>
          <a:p>
            <a:pPr>
              <a:buClr>
                <a:schemeClr val="bg1"/>
              </a:buClr>
            </a:pPr>
            <a:r>
              <a:rPr lang="en-US" sz="2400" dirty="0" smtClean="0">
                <a:cs typeface="Times New Roman" panose="02020603050405020304" pitchFamily="18" charset="0"/>
              </a:rPr>
              <a:t>Creativity and emerging technologies</a:t>
            </a:r>
          </a:p>
          <a:p>
            <a:pPr>
              <a:buClr>
                <a:schemeClr val="bg1"/>
              </a:buClr>
            </a:pPr>
            <a:r>
              <a:rPr lang="en-US" sz="2400" dirty="0" smtClean="0">
                <a:cs typeface="Times New Roman" panose="02020603050405020304" pitchFamily="18" charset="0"/>
              </a:rPr>
              <a:t>Progressive use of autonomous processes </a:t>
            </a:r>
          </a:p>
          <a:p>
            <a:pPr>
              <a:buClr>
                <a:schemeClr val="bg1"/>
              </a:buClr>
            </a:pPr>
            <a:r>
              <a:rPr lang="en-US" sz="2400" dirty="0" smtClean="0">
                <a:cs typeface="Times New Roman" panose="02020603050405020304" pitchFamily="18" charset="0"/>
              </a:rPr>
              <a:t>Virtual utilization of interactive infrastructure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F5CB9CC6-D6BB-46C3-A6C1-7F87D2DD798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27" y="969706"/>
            <a:ext cx="3736495" cy="253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4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1" y="1076936"/>
            <a:ext cx="69566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Technology demonstration studios</a:t>
            </a: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Skills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development studio</a:t>
            </a:r>
            <a:endParaRPr lang="en-US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Immersive visualization areas</a:t>
            </a:r>
            <a:endParaRPr lang="en-US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Project </a:t>
            </a:r>
            <a:r>
              <a:rPr lang="en-US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collaboration areas</a:t>
            </a: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Scientific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analytics </a:t>
            </a:r>
            <a:r>
              <a:rPr lang="en-US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leadership studios</a:t>
            </a:r>
            <a:endParaRPr lang="en-US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Scale-up cross-discipline interactive learning spaces</a:t>
            </a:r>
            <a:endParaRPr lang="en-US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Science and technology scenario assessment area</a:t>
            </a:r>
            <a:endParaRPr lang="en-US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Agile and reconfigurable fusion laboratories</a:t>
            </a:r>
          </a:p>
          <a:p>
            <a:pPr marL="233363" indent="-233363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Simulation and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modeling support </a:t>
            </a:r>
            <a:r>
              <a:rPr lang="en-US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(3D) 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equipment areas</a:t>
            </a:r>
            <a:endParaRPr lang="en-US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96" y="889022"/>
            <a:ext cx="3063983" cy="2840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Innovation Center Enabling </a:t>
            </a:r>
            <a:r>
              <a:rPr lang="en-US" dirty="0" smtClean="0">
                <a:cs typeface="Times New Roman" panose="02020603050405020304" pitchFamily="18" charset="0"/>
              </a:rPr>
              <a:t>Facilities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F5CB9CC6-D6BB-46C3-A6C1-7F87D2DD798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F5CB9CC6-D6BB-46C3-A6C1-7F87D2DD798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Innovation Center Enabling Facilities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4824" y="1068387"/>
            <a:ext cx="5325035" cy="5188977"/>
          </a:xfrm>
        </p:spPr>
        <p:txBody>
          <a:bodyPr/>
          <a:lstStyle/>
          <a:p>
            <a:pPr marL="233363" indent="-233363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Rapid </a:t>
            </a:r>
            <a:r>
              <a:rPr lang="en-US" sz="2400" dirty="0" smtClean="0">
                <a:cs typeface="Times New Roman" panose="02020603050405020304" pitchFamily="18" charset="0"/>
              </a:rPr>
              <a:t>prototyping area collaborations dedicated </a:t>
            </a:r>
            <a:r>
              <a:rPr lang="en-US" sz="2400" dirty="0"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cs typeface="Times New Roman" panose="02020603050405020304" pitchFamily="18" charset="0"/>
              </a:rPr>
              <a:t>partnerships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233363" indent="-233363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Meeting </a:t>
            </a:r>
            <a:r>
              <a:rPr lang="en-US" sz="2400" dirty="0" smtClean="0">
                <a:cs typeface="Times New Roman" panose="02020603050405020304" pitchFamily="18" charset="0"/>
              </a:rPr>
              <a:t>rooms </a:t>
            </a:r>
            <a:r>
              <a:rPr lang="en-US" sz="2400" dirty="0">
                <a:cs typeface="Times New Roman" panose="02020603050405020304" pitchFamily="18" charset="0"/>
              </a:rPr>
              <a:t>(Small, Medium and Large)</a:t>
            </a:r>
          </a:p>
          <a:p>
            <a:pPr marL="233363" indent="-233363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Control </a:t>
            </a:r>
            <a:r>
              <a:rPr lang="en-US" sz="2400" dirty="0" smtClean="0">
                <a:cs typeface="Times New Roman" panose="02020603050405020304" pitchFamily="18" charset="0"/>
              </a:rPr>
              <a:t>center </a:t>
            </a:r>
            <a:r>
              <a:rPr lang="en-US" sz="2400" dirty="0"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cs typeface="Times New Roman" panose="02020603050405020304" pitchFamily="18" charset="0"/>
              </a:rPr>
              <a:t>academic resource center</a:t>
            </a:r>
          </a:p>
          <a:p>
            <a:pPr marL="233363" indent="-233363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Large </a:t>
            </a:r>
            <a:r>
              <a:rPr lang="en-US" sz="2400" dirty="0" smtClean="0">
                <a:cs typeface="Times New Roman" panose="02020603050405020304" pitchFamily="18" charset="0"/>
              </a:rPr>
              <a:t>auditorium </a:t>
            </a:r>
            <a:r>
              <a:rPr lang="en-US" sz="2400" dirty="0"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cs typeface="Times New Roman" panose="02020603050405020304" pitchFamily="18" charset="0"/>
              </a:rPr>
              <a:t>atrium </a:t>
            </a:r>
            <a:r>
              <a:rPr lang="en-US" sz="2400" dirty="0">
                <a:cs typeface="Times New Roman" panose="02020603050405020304" pitchFamily="18" charset="0"/>
              </a:rPr>
              <a:t>for </a:t>
            </a:r>
            <a:r>
              <a:rPr lang="en-US" sz="2400" dirty="0" smtClean="0">
                <a:cs typeface="Times New Roman" panose="02020603050405020304" pitchFamily="18" charset="0"/>
              </a:rPr>
              <a:t>supporting academic research </a:t>
            </a:r>
            <a:r>
              <a:rPr lang="en-US" sz="2400" dirty="0"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cs typeface="Times New Roman" panose="02020603050405020304" pitchFamily="18" charset="0"/>
              </a:rPr>
              <a:t>partnership activities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233363" indent="-233363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sz="2400" dirty="0">
                <a:cs typeface="Times New Roman" panose="02020603050405020304" pitchFamily="18" charset="0"/>
              </a:rPr>
              <a:t>Terrace </a:t>
            </a:r>
            <a:r>
              <a:rPr lang="en-US" sz="2400" dirty="0" smtClean="0">
                <a:cs typeface="Times New Roman" panose="02020603050405020304" pitchFamily="18" charset="0"/>
              </a:rPr>
              <a:t>rooftop </a:t>
            </a:r>
            <a:r>
              <a:rPr lang="en-US" sz="2400" dirty="0">
                <a:cs typeface="Times New Roman" panose="02020603050405020304" pitchFamily="18" charset="0"/>
              </a:rPr>
              <a:t>to </a:t>
            </a:r>
            <a:r>
              <a:rPr lang="en-US" sz="2400" dirty="0" smtClean="0">
                <a:cs typeface="Times New Roman" panose="02020603050405020304" pitchFamily="18" charset="0"/>
              </a:rPr>
              <a:t>support scholarly </a:t>
            </a:r>
            <a:r>
              <a:rPr lang="en-US" sz="2400" dirty="0"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cs typeface="Times New Roman" panose="02020603050405020304" pitchFamily="18" charset="0"/>
              </a:rPr>
              <a:t>social interactions 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39688" indent="0">
              <a:buNone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89" y="1927411"/>
            <a:ext cx="3328022" cy="33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8636" y="1602412"/>
            <a:ext cx="5262282" cy="5555905"/>
          </a:xfrm>
        </p:spPr>
        <p:txBody>
          <a:bodyPr/>
          <a:lstStyle/>
          <a:p>
            <a:pPr marL="342900">
              <a:spcAft>
                <a:spcPts val="1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Visualization systems throughout the building including classrooms, laboratories and special project areas</a:t>
            </a:r>
          </a:p>
          <a:p>
            <a:pPr marL="342900">
              <a:spcAft>
                <a:spcPts val="1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Centralized control room for electronic delivery of interactive educational engagements</a:t>
            </a:r>
          </a:p>
          <a:p>
            <a:pPr marL="342900">
              <a:spcAft>
                <a:spcPts val="1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Deeply programmable software modules </a:t>
            </a:r>
          </a:p>
          <a:p>
            <a:pPr marL="342900">
              <a:spcAft>
                <a:spcPts val="1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Virtual </a:t>
            </a:r>
            <a:r>
              <a:rPr lang="en-US" sz="24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connectivity </a:t>
            </a:r>
            <a:r>
              <a:rPr lang="en-US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to remote </a:t>
            </a:r>
            <a:r>
              <a:rPr lang="en-US" sz="24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assets, extended operations and partnerships</a:t>
            </a:r>
            <a:endParaRPr lang="en-US" sz="240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369324"/>
            <a:ext cx="3090803" cy="205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s://encrypted-tbn3.gstatic.com/images?q=tbn:ANd9GcRdEXnQv0DD2f20wqDwND_d6YVxCo-SIgihGWXKZdR2P_Tgg2vbN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8233"/>
            <a:ext cx="2768724" cy="212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Innovation Center Basic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1168150" y="2597810"/>
            <a:ext cx="2525916" cy="2326741"/>
          </a:xfrm>
          <a:prstGeom prst="ellipse">
            <a:avLst/>
          </a:prstGeom>
          <a:gradFill flip="none" rotWithShape="1">
            <a:gsLst>
              <a:gs pos="69000">
                <a:srgbClr val="7030A0"/>
              </a:gs>
              <a:gs pos="4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2600000">
            <a:off x="3306426" y="4278214"/>
            <a:ext cx="385955" cy="232779"/>
          </a:xfrm>
          <a:prstGeom prst="rightArrow">
            <a:avLst/>
          </a:prstGeom>
          <a:gradFill>
            <a:gsLst>
              <a:gs pos="80000">
                <a:schemeClr val="tx1">
                  <a:lumMod val="65000"/>
                  <a:lumOff val="35000"/>
                </a:schemeClr>
              </a:gs>
              <a:gs pos="9000">
                <a:srgbClr val="FFFF99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Right Arrow 46"/>
          <p:cNvSpPr/>
          <p:nvPr/>
        </p:nvSpPr>
        <p:spPr bwMode="auto">
          <a:xfrm rot="5400000">
            <a:off x="2228822" y="2555079"/>
            <a:ext cx="385955" cy="232779"/>
          </a:xfrm>
          <a:prstGeom prst="rightArrow">
            <a:avLst/>
          </a:prstGeom>
          <a:gradFill>
            <a:gsLst>
              <a:gs pos="80000">
                <a:schemeClr val="tx1">
                  <a:lumMod val="65000"/>
                  <a:lumOff val="35000"/>
                </a:schemeClr>
              </a:gs>
              <a:gs pos="9000">
                <a:srgbClr val="FFFF99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9000000">
            <a:off x="3311002" y="2999786"/>
            <a:ext cx="385955" cy="232779"/>
          </a:xfrm>
          <a:prstGeom prst="rightArrow">
            <a:avLst/>
          </a:prstGeom>
          <a:gradFill>
            <a:gsLst>
              <a:gs pos="80000">
                <a:schemeClr val="tx1">
                  <a:lumMod val="65000"/>
                  <a:lumOff val="35000"/>
                </a:schemeClr>
              </a:gs>
              <a:gs pos="9000">
                <a:srgbClr val="FFFF99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9" name="Right Arrow 48"/>
          <p:cNvSpPr/>
          <p:nvPr/>
        </p:nvSpPr>
        <p:spPr bwMode="auto">
          <a:xfrm rot="-5400000">
            <a:off x="2271655" y="4734080"/>
            <a:ext cx="385955" cy="232779"/>
          </a:xfrm>
          <a:prstGeom prst="rightArrow">
            <a:avLst/>
          </a:prstGeom>
          <a:gradFill>
            <a:gsLst>
              <a:gs pos="80000">
                <a:schemeClr val="tx1">
                  <a:lumMod val="65000"/>
                  <a:lumOff val="35000"/>
                </a:schemeClr>
              </a:gs>
              <a:gs pos="9000">
                <a:srgbClr val="FFFF99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50" name="Right Arrow 49"/>
          <p:cNvSpPr/>
          <p:nvPr/>
        </p:nvSpPr>
        <p:spPr bwMode="auto">
          <a:xfrm rot="-1800000">
            <a:off x="1196902" y="4271516"/>
            <a:ext cx="385955" cy="232779"/>
          </a:xfrm>
          <a:prstGeom prst="rightArrow">
            <a:avLst/>
          </a:prstGeom>
          <a:gradFill>
            <a:gsLst>
              <a:gs pos="80000">
                <a:schemeClr val="tx1">
                  <a:lumMod val="65000"/>
                  <a:lumOff val="35000"/>
                </a:schemeClr>
              </a:gs>
              <a:gs pos="9000">
                <a:srgbClr val="FFFF99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2556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WFIC Connectivity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 bwMode="auto">
          <a:xfrm>
            <a:off x="1847158" y="2038907"/>
            <a:ext cx="1167898" cy="47225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alpha val="57000"/>
                  <a:lumMod val="40000"/>
                  <a:lumOff val="60000"/>
                </a:schemeClr>
              </a:gs>
              <a:gs pos="72000">
                <a:srgbClr val="FFFF99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Changing Markets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3597972" y="2643923"/>
            <a:ext cx="1167898" cy="47225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alpha val="57000"/>
                  <a:lumMod val="40000"/>
                  <a:lumOff val="60000"/>
                </a:schemeClr>
              </a:gs>
              <a:gs pos="72000">
                <a:srgbClr val="FFFF99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Global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Distractors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1795244" y="5011202"/>
            <a:ext cx="1352838" cy="47225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alpha val="57000"/>
                  <a:lumMod val="40000"/>
                  <a:lumOff val="60000"/>
                </a:schemeClr>
              </a:gs>
              <a:gs pos="72000">
                <a:srgbClr val="FFFF99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ea typeface="ヒラギノ角ゴ ProN W3" charset="0"/>
                <a:cs typeface="ヒラギノ角ゴ ProN W3" charset="0"/>
              </a:rPr>
              <a:t>21st Century Requirements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163396" y="4324809"/>
            <a:ext cx="1167898" cy="47225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alpha val="57000"/>
                  <a:lumMod val="40000"/>
                  <a:lumOff val="60000"/>
                </a:schemeClr>
              </a:gs>
              <a:gs pos="72000">
                <a:srgbClr val="FFFF99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Social Trends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3597972" y="4324809"/>
            <a:ext cx="1167898" cy="47225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alpha val="57000"/>
                  <a:lumMod val="40000"/>
                  <a:lumOff val="60000"/>
                </a:schemeClr>
              </a:gs>
              <a:gs pos="72000">
                <a:srgbClr val="FFFF99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S&amp;T Drivers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36" y="3247668"/>
            <a:ext cx="1587166" cy="797621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71" name="Up-Down Arrow 70"/>
          <p:cNvSpPr/>
          <p:nvPr/>
        </p:nvSpPr>
        <p:spPr bwMode="auto">
          <a:xfrm>
            <a:off x="2318232" y="1531951"/>
            <a:ext cx="205014" cy="518657"/>
          </a:xfrm>
          <a:prstGeom prst="upDownArrow">
            <a:avLst/>
          </a:prstGeom>
          <a:gradFill>
            <a:gsLst>
              <a:gs pos="18000">
                <a:srgbClr val="FF9900">
                  <a:lumMod val="90000"/>
                  <a:alpha val="61000"/>
                </a:srgbClr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76" name="Up-Down Arrow 75"/>
          <p:cNvSpPr/>
          <p:nvPr/>
        </p:nvSpPr>
        <p:spPr bwMode="auto">
          <a:xfrm>
            <a:off x="2369156" y="5522188"/>
            <a:ext cx="205014" cy="518657"/>
          </a:xfrm>
          <a:prstGeom prst="upDownArrow">
            <a:avLst/>
          </a:prstGeom>
          <a:gradFill>
            <a:gsLst>
              <a:gs pos="18000">
                <a:srgbClr val="FF9900">
                  <a:lumMod val="90000"/>
                  <a:alpha val="61000"/>
                </a:srgbClr>
              </a:gs>
              <a:gs pos="100000">
                <a:schemeClr val="bg1">
                  <a:lumMod val="85000"/>
                </a:schemeClr>
              </a:gs>
            </a:gsLst>
            <a:path path="shape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42197" y="941613"/>
            <a:ext cx="4710719" cy="584775"/>
          </a:xfrm>
          <a:prstGeom prst="rect">
            <a:avLst/>
          </a:prstGeom>
          <a:gradFill flip="none" rotWithShape="1">
            <a:gsLst>
              <a:gs pos="8000">
                <a:srgbClr val="FF99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DDDDDD">
                <a:alpha val="60000"/>
              </a:srgbClr>
            </a:glow>
            <a:softEdge rad="3175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ea typeface="ヒラギノ角ゴ ProN W3" charset="0"/>
                <a:cs typeface="ヒラギノ角ゴ ProN W3" charset="0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WFIC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Innovation </a:t>
            </a:r>
            <a:r>
              <a:rPr lang="en-US" sz="1800" dirty="0">
                <a:solidFill>
                  <a:schemeClr val="tx1"/>
                </a:solidFill>
              </a:rPr>
              <a:t>Partners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42196" y="6047820"/>
            <a:ext cx="4710719" cy="584775"/>
          </a:xfrm>
          <a:prstGeom prst="rect">
            <a:avLst/>
          </a:prstGeom>
          <a:gradFill flip="none" rotWithShape="1">
            <a:gsLst>
              <a:gs pos="8000">
                <a:srgbClr val="FF99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DDDDDD">
                <a:alpha val="60000"/>
              </a:srgbClr>
            </a:glow>
            <a:softEdge rad="3175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ea typeface="ヒラギノ角ゴ ProN W3" charset="0"/>
                <a:cs typeface="ヒラギノ角ゴ ProN W3" charset="0"/>
              </a:defRPr>
            </a:lvl1pPr>
          </a:lstStyle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4128" y="5986264"/>
            <a:ext cx="4382263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Clemson Extended Campuses, Partner Universities &amp; NFP Institutes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7612933" y="1580712"/>
            <a:ext cx="1337982" cy="4396757"/>
          </a:xfrm>
          <a:prstGeom prst="rect">
            <a:avLst/>
          </a:prstGeom>
          <a:gradFill flip="none" rotWithShape="1">
            <a:gsLst>
              <a:gs pos="100000">
                <a:srgbClr val="FF9900"/>
              </a:gs>
              <a:gs pos="34000">
                <a:schemeClr val="tx1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DDDDDD">
                <a:alpha val="60000"/>
              </a:srgbClr>
            </a:glow>
            <a:softEdge rad="3175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ea typeface="ヒラギノ角ゴ ProN W3" charset="0"/>
                <a:cs typeface="ヒラギノ角ゴ ProN W3" charset="0"/>
              </a:rPr>
              <a:t>Value Added</a:t>
            </a:r>
            <a:endParaRPr lang="en-US" sz="1400" dirty="0">
              <a:solidFill>
                <a:schemeClr val="tx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ヒラギノ角ゴ ProN W3" charset="0"/>
              <a:cs typeface="ヒラギノ角ゴ ProN W3" charset="0"/>
              <a:sym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ヒラギノ角ゴ ProN W3" charset="0"/>
                <a:cs typeface="ヒラギノ角ゴ ProN W3" charset="0"/>
                <a:sym typeface="Arial" charset="0"/>
              </a:rPr>
              <a:t>Board of Advisors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ea typeface="ヒラギノ角ゴ ProN W3" charset="0"/>
                <a:cs typeface="ヒラギノ角ゴ ProN W3" charset="0"/>
              </a:rPr>
              <a:t>Assessments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ea typeface="ヒラギノ角ゴ ProN W3" charset="0"/>
                <a:cs typeface="ヒラギノ角ゴ ProN W3" charset="0"/>
              </a:rPr>
              <a:t>Advertisement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rPr>
              <a:t>Branding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rPr>
              <a:t>Publications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rPr>
              <a:t>Connectivity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rPr>
              <a:t>Access to top students, faculty &amp; researchers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90" name="Bent-Up Arrow 89"/>
          <p:cNvSpPr/>
          <p:nvPr/>
        </p:nvSpPr>
        <p:spPr bwMode="auto">
          <a:xfrm rot="10800000" flipH="1">
            <a:off x="4915256" y="1159117"/>
            <a:ext cx="3448561" cy="394705"/>
          </a:xfrm>
          <a:prstGeom prst="bentUpArrow">
            <a:avLst/>
          </a:prstGeom>
          <a:gradFill flip="none" rotWithShape="1">
            <a:gsLst>
              <a:gs pos="87000">
                <a:srgbClr val="FF9900">
                  <a:lumMod val="90000"/>
                  <a:alpha val="99000"/>
                </a:srgb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1" name="Bent-Up Arrow 90"/>
          <p:cNvSpPr/>
          <p:nvPr/>
        </p:nvSpPr>
        <p:spPr bwMode="auto">
          <a:xfrm rot="10800000" flipH="1" flipV="1">
            <a:off x="4913883" y="5962277"/>
            <a:ext cx="3448561" cy="394705"/>
          </a:xfrm>
          <a:prstGeom prst="bentUpArrow">
            <a:avLst/>
          </a:prstGeom>
          <a:gradFill flip="none" rotWithShape="1">
            <a:gsLst>
              <a:gs pos="87000">
                <a:srgbClr val="FF9900">
                  <a:lumMod val="90000"/>
                  <a:alpha val="99000"/>
                </a:srgb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4852916" y="1662189"/>
            <a:ext cx="1071616" cy="4270405"/>
          </a:xfrm>
          <a:prstGeom prst="rect">
            <a:avLst/>
          </a:prstGeom>
          <a:gradFill>
            <a:gsLst>
              <a:gs pos="8000">
                <a:srgbClr val="FF9900"/>
              </a:gs>
              <a:gs pos="76000">
                <a:schemeClr val="tx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DDDDDD">
                <a:alpha val="60000"/>
              </a:srgbClr>
            </a:glow>
            <a:softEdge rad="3175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Networks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ヒラギノ角ゴ ProN W3" charset="0"/>
                <a:cs typeface="ヒラギノ角ゴ ProN W3" charset="0"/>
                <a:sym typeface="Arial" charset="0"/>
              </a:rPr>
              <a:t>Satcom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ヒラギノ角ゴ ProN W3" charset="0"/>
              <a:cs typeface="ヒラギノ角ゴ ProN W3" charset="0"/>
              <a:sym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rPr>
              <a:t>Fiber optics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ヒラギノ角ゴ ProN W3" charset="0"/>
              <a:cs typeface="ヒラギノ角ゴ ProN W3" charset="0"/>
              <a:sym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ヒラギノ角ゴ ProN W3" charset="0"/>
              <a:cs typeface="ヒラギノ角ゴ ProN W3" charset="0"/>
              <a:sym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ヒラギノ角ゴ ProN W3" charset="0"/>
              <a:cs typeface="ヒラギノ角ゴ ProN W3" charset="0"/>
              <a:sym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ヒラギノ角ゴ ProN W3" charset="0"/>
                <a:cs typeface="ヒラギノ角ゴ ProN W3" charset="0"/>
                <a:sym typeface="Arial" charset="0"/>
              </a:rPr>
              <a:t>Wireless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ヒラギノ角ゴ ProN W3" charset="0"/>
              <a:cs typeface="ヒラギノ角ゴ ProN W3" charset="0"/>
              <a:sym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ヒラギノ角ゴ ProN W3" charset="0"/>
                <a:cs typeface="ヒラギノ角ゴ ProN W3" charset="0"/>
                <a:sym typeface="Arial" charset="0"/>
              </a:rPr>
              <a:t>Wideband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rPr>
              <a:t>Secured</a:t>
            </a:r>
            <a:endParaRPr lang="en-US" sz="1400" dirty="0">
              <a:solidFill>
                <a:schemeClr val="bg1"/>
              </a:solidFill>
              <a:ea typeface="ヒラギノ角ゴ ProN W3" charset="0"/>
              <a:cs typeface="ヒラギノ角ゴ ProN W3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4054809" y="1580712"/>
            <a:ext cx="3353473" cy="4392262"/>
            <a:chOff x="4054809" y="1580712"/>
            <a:chExt cx="3353473" cy="4392262"/>
          </a:xfrm>
        </p:grpSpPr>
        <p:sp>
          <p:nvSpPr>
            <p:cNvPr id="66" name="Rectangle 65"/>
            <p:cNvSpPr/>
            <p:nvPr/>
          </p:nvSpPr>
          <p:spPr bwMode="auto">
            <a:xfrm>
              <a:off x="6146286" y="1580712"/>
              <a:ext cx="1261996" cy="4392262"/>
            </a:xfrm>
            <a:prstGeom prst="rect">
              <a:avLst/>
            </a:prstGeom>
            <a:gradFill>
              <a:gsLst>
                <a:gs pos="8000">
                  <a:srgbClr val="FF9900"/>
                </a:gs>
                <a:gs pos="76000">
                  <a:schemeClr val="tx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DDDDDD">
                  <a:alpha val="60000"/>
                </a:srgbClr>
              </a:glow>
              <a:softEdge rad="3175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FF9900"/>
                  </a:solidFill>
                  <a:ea typeface="ヒラギノ角ゴ ProN W3" charset="0"/>
                  <a:cs typeface="ヒラギノ角ゴ ProN W3" charset="0"/>
                </a:rPr>
                <a:t>Enablers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N W3" charset="0"/>
                  <a:cs typeface="ヒラギノ角ゴ ProN W3" charset="0"/>
                  <a:sym typeface="Arial" charset="0"/>
                </a:rPr>
                <a:t>HPC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ea typeface="ヒラギノ角ゴ ProN W3" charset="0"/>
                  <a:cs typeface="ヒラギノ角ゴ ProN W3" charset="0"/>
                </a:rPr>
                <a:t>Data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ea typeface="ヒラギノ角ゴ ProN W3" charset="0"/>
                  <a:cs typeface="ヒラギノ角ゴ ProN W3" charset="0"/>
                </a:rPr>
                <a:t>Mining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ヒラギノ角ゴ ProN W3" charset="0"/>
                <a:cs typeface="ヒラギノ角ゴ ProN W3" charset="0"/>
                <a:sym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ヒラギノ角ゴ ProN W3" charset="0"/>
                <a:cs typeface="ヒラギノ角ゴ ProN W3" charset="0"/>
                <a:sym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ヒラギノ角ゴ ProN W3" charset="0"/>
                <a:cs typeface="ヒラギノ角ゴ ProN W3" charset="0"/>
                <a:sym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N W3" charset="0"/>
                  <a:cs typeface="ヒラギノ角ゴ ProN W3" charset="0"/>
                  <a:sym typeface="Arial" charset="0"/>
                </a:rPr>
                <a:t>Analytics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ea typeface="ヒラギノ角ゴ ProN W3" charset="0"/>
                  <a:cs typeface="ヒラギノ角ゴ ProN W3" charset="0"/>
                </a:rPr>
                <a:t>Cross-domain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bg1"/>
                  </a:solidFill>
                  <a:ea typeface="ヒラギノ角ゴ ProN W3" charset="0"/>
                  <a:cs typeface="ヒラギノ角ゴ ProN W3" charset="0"/>
                </a:rPr>
                <a:t>Collaboration Tools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ヒラギノ角ゴ ProN W3" charset="0"/>
                <a:cs typeface="ヒラギノ角ゴ ProN W3" charset="0"/>
                <a:sym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 smtClean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dirty="0">
                <a:solidFill>
                  <a:schemeClr val="bg1"/>
                </a:solidFill>
                <a:ea typeface="ヒラギノ角ゴ ProN W3" charset="0"/>
                <a:cs typeface="ヒラギノ角ゴ ProN W3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92" name="Left-Right Arrow 91"/>
            <p:cNvSpPr/>
            <p:nvPr/>
          </p:nvSpPr>
          <p:spPr bwMode="auto">
            <a:xfrm>
              <a:off x="4054809" y="3572955"/>
              <a:ext cx="2581379" cy="365401"/>
            </a:xfrm>
            <a:prstGeom prst="leftRightArrow">
              <a:avLst/>
            </a:prstGeom>
            <a:gradFill flip="none" rotWithShape="1">
              <a:gsLst>
                <a:gs pos="85000">
                  <a:srgbClr val="FF9900">
                    <a:lumMod val="90000"/>
                    <a:alpha val="99000"/>
                  </a:srgbClr>
                </a:gs>
                <a:gs pos="11000">
                  <a:schemeClr val="tx1">
                    <a:alpha val="73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052853" y="3613428"/>
              <a:ext cx="6163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9900"/>
                  </a:solidFill>
                </a:rPr>
                <a:t>Virtual</a:t>
              </a:r>
              <a:endParaRPr lang="en-US" sz="1200" dirty="0">
                <a:solidFill>
                  <a:srgbClr val="FF99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96362" y="4340029"/>
            <a:ext cx="1124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</a:t>
            </a:r>
            <a:endParaRPr lang="en-US" sz="1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84534" y="2913410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&amp;</a:t>
            </a:r>
          </a:p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Control</a:t>
            </a:r>
            <a:endParaRPr lang="en-US" sz="1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35540" y="3292762"/>
            <a:ext cx="66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</a:t>
            </a:r>
          </a:p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</a:t>
            </a:r>
            <a:endParaRPr lang="en-US" sz="1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42550" y="3292762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</a:p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endParaRPr lang="en-US" sz="1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02021" y="3918154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endParaRPr lang="en-US" sz="1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38788" y="3918154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Academics</a:t>
            </a:r>
            <a:endParaRPr lang="en-US" sz="1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ight Arrow 37"/>
          <p:cNvSpPr/>
          <p:nvPr/>
        </p:nvSpPr>
        <p:spPr bwMode="auto">
          <a:xfrm rot="1800000">
            <a:off x="1255628" y="2933994"/>
            <a:ext cx="385955" cy="232779"/>
          </a:xfrm>
          <a:prstGeom prst="rightArrow">
            <a:avLst/>
          </a:prstGeom>
          <a:gradFill>
            <a:gsLst>
              <a:gs pos="80000">
                <a:schemeClr val="tx1">
                  <a:lumMod val="65000"/>
                  <a:lumOff val="35000"/>
                </a:schemeClr>
              </a:gs>
              <a:gs pos="9000">
                <a:srgbClr val="FFFF99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168388" y="2643923"/>
            <a:ext cx="1167898" cy="47225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alpha val="57000"/>
                  <a:lumMod val="40000"/>
                  <a:lumOff val="60000"/>
                </a:schemeClr>
              </a:gs>
              <a:gs pos="72000">
                <a:srgbClr val="FFFF99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Financial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Constraints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051"/>
            <a:ext cx="9144000" cy="6076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Connectivity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16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73588" y="945776"/>
            <a:ext cx="2788024" cy="20439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129" y="1250578"/>
            <a:ext cx="1215918" cy="7602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47330" y="2102222"/>
            <a:ext cx="1761503" cy="779931"/>
            <a:chOff x="5476583" y="2451007"/>
            <a:chExt cx="3763292" cy="155457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6583" y="2451007"/>
              <a:ext cx="3763292" cy="1554572"/>
            </a:xfrm>
            <a:prstGeom prst="rect">
              <a:avLst/>
            </a:prstGeom>
            <a:ln w="31750">
              <a:noFill/>
              <a:prstDash val="sysDash"/>
            </a:ln>
          </p:spPr>
        </p:pic>
        <p:sp>
          <p:nvSpPr>
            <p:cNvPr id="21" name="Rounded Rectangle 20"/>
            <p:cNvSpPr/>
            <p:nvPr/>
          </p:nvSpPr>
          <p:spPr>
            <a:xfrm>
              <a:off x="5502880" y="2470490"/>
              <a:ext cx="3679463" cy="1496178"/>
            </a:xfrm>
            <a:prstGeom prst="roundRect">
              <a:avLst/>
            </a:prstGeom>
            <a:noFill/>
            <a:ln w="31750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 charset="0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309965" y="946053"/>
            <a:ext cx="2242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9pPr>
          </a:lstStyle>
          <a:p>
            <a:r>
              <a:rPr lang="en-US" sz="1400" dirty="0" smtClean="0"/>
              <a:t>Collaborative Work Suites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718" t="-22" r="556" b="2078"/>
          <a:stretch/>
        </p:blipFill>
        <p:spPr>
          <a:xfrm>
            <a:off x="7580313" y="1277472"/>
            <a:ext cx="1185144" cy="7082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42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futuristic education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0" y="4381500"/>
            <a:ext cx="9144000" cy="866775"/>
          </a:xfrm>
          <a:prstGeom prst="rect">
            <a:avLst/>
          </a:prstGeom>
          <a:solidFill>
            <a:srgbClr val="F2663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925"/>
              </a:lnSpc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We will create an intellectual center </a:t>
            </a:r>
          </a:p>
          <a:p>
            <a:pPr algn="ctr">
              <a:lnSpc>
                <a:spcPts val="2925"/>
              </a:lnSpc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for collaboration and student 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engagement</a:t>
            </a: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79800"/>
            <a:ext cx="9144000" cy="4619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cap="all" dirty="0">
                <a:solidFill>
                  <a:schemeClr val="bg1"/>
                </a:solidFill>
                <a:latin typeface="+mn-lt"/>
                <a:ea typeface="+mn-ea"/>
              </a:rPr>
              <a:t>an academic </a:t>
            </a:r>
            <a:r>
              <a:rPr lang="en-US" cap="all" dirty="0" smtClean="0">
                <a:solidFill>
                  <a:schemeClr val="bg1"/>
                </a:solidFill>
                <a:latin typeface="+mn-lt"/>
                <a:ea typeface="+mn-ea"/>
              </a:rPr>
              <a:t>and research game </a:t>
            </a:r>
            <a:r>
              <a:rPr lang="en-US" cap="all" dirty="0">
                <a:solidFill>
                  <a:schemeClr val="bg1"/>
                </a:solidFill>
                <a:latin typeface="+mn-lt"/>
                <a:ea typeface="+mn-ea"/>
              </a:rPr>
              <a:t>changer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8875713" y="6578600"/>
            <a:ext cx="268287" cy="27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  <a:sym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17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8434" y="1134038"/>
            <a:ext cx="8413190" cy="5257800"/>
          </a:xfrm>
        </p:spPr>
        <p:txBody>
          <a:bodyPr/>
          <a:lstStyle/>
          <a:p>
            <a:pPr marL="342900">
              <a:buClr>
                <a:schemeClr val="bg1"/>
              </a:buClr>
              <a:buFont typeface="Arial"/>
              <a:buChar char="•"/>
            </a:pPr>
            <a:r>
              <a:rPr lang="en-US" sz="2400" dirty="0"/>
              <a:t>High-impact engagement as a cornerstone of undergraduate </a:t>
            </a:r>
            <a:r>
              <a:rPr lang="en-US" sz="2400" dirty="0" smtClean="0"/>
              <a:t>education</a:t>
            </a:r>
            <a:endParaRPr lang="en-US" sz="2400" dirty="0"/>
          </a:p>
          <a:p>
            <a:pPr marL="342900">
              <a:buClr>
                <a:schemeClr val="bg1"/>
              </a:buClr>
              <a:buFont typeface="Arial"/>
              <a:buChar char="•"/>
            </a:pPr>
            <a:r>
              <a:rPr lang="en-US" sz="2400" dirty="0"/>
              <a:t>Promotion of cross-disciplinary curricula that prepare students for the life and workplace </a:t>
            </a:r>
            <a:r>
              <a:rPr lang="en-US" sz="2400" dirty="0" smtClean="0"/>
              <a:t>environments</a:t>
            </a:r>
            <a:endParaRPr lang="en-US" sz="2400" dirty="0"/>
          </a:p>
          <a:p>
            <a:pPr marL="342900">
              <a:buClr>
                <a:schemeClr val="bg1"/>
              </a:buClr>
              <a:buFont typeface="Arial"/>
              <a:buChar char="•"/>
            </a:pPr>
            <a:r>
              <a:rPr lang="en-US" sz="2400" dirty="0"/>
              <a:t>Growth in research and doctoral enrollment, especially in areas where we can achieve national </a:t>
            </a:r>
            <a:r>
              <a:rPr lang="en-US" sz="2400" dirty="0" smtClean="0"/>
              <a:t>prominence</a:t>
            </a:r>
          </a:p>
          <a:p>
            <a:pPr marL="342900">
              <a:buClr>
                <a:schemeClr val="bg1"/>
              </a:buClr>
              <a:buFont typeface="Arial"/>
              <a:buChar char="•"/>
            </a:pPr>
            <a:r>
              <a:rPr lang="en-US" sz="2400" dirty="0"/>
              <a:t>Engage large numbers of undergraduate students, in all academic disciplines, in relevant, real-world </a:t>
            </a:r>
            <a:r>
              <a:rPr lang="en-US" sz="2400" dirty="0" smtClean="0"/>
              <a:t>research</a:t>
            </a:r>
            <a:endParaRPr lang="en-US" sz="2400" dirty="0"/>
          </a:p>
          <a:p>
            <a:pPr marL="342900">
              <a:buClr>
                <a:schemeClr val="bg1"/>
              </a:buClr>
              <a:buFont typeface="Arial"/>
              <a:buChar char="•"/>
            </a:pPr>
            <a:r>
              <a:rPr lang="en-US" sz="2400" dirty="0"/>
              <a:t>Provide opportunities for undergraduate and graduate students to develop essential </a:t>
            </a:r>
            <a:r>
              <a:rPr lang="en-US" sz="2400" dirty="0" smtClean="0"/>
              <a:t>skills</a:t>
            </a:r>
          </a:p>
          <a:p>
            <a:pPr marL="342900">
              <a:buClr>
                <a:schemeClr val="bg1"/>
              </a:buClr>
              <a:buFont typeface="Arial"/>
              <a:buChar char="•"/>
            </a:pPr>
            <a:r>
              <a:rPr lang="en-US" sz="2400" dirty="0" smtClean="0"/>
              <a:t>Commitment </a:t>
            </a:r>
            <a:r>
              <a:rPr lang="en-US" sz="2400" dirty="0"/>
              <a:t>to diversity and inclusiveness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WFIC &amp; Creative Inquiry Programs Support </a:t>
            </a:r>
            <a:r>
              <a:rPr lang="en-US" sz="2800" i="1" dirty="0" smtClean="0"/>
              <a:t>2020Forward </a:t>
            </a:r>
            <a:r>
              <a:rPr lang="en-US" sz="2800" dirty="0" smtClean="0"/>
              <a:t>Goals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35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8">
        <p:fade/>
      </p:transition>
    </mc:Choice>
    <mc:Fallback xmlns="">
      <p:transition advTm="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75" y="1347788"/>
            <a:ext cx="8229600" cy="5257800"/>
          </a:xfrm>
        </p:spPr>
        <p:txBody>
          <a:bodyPr/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The Innovation Center vision </a:t>
            </a:r>
            <a:r>
              <a:rPr lang="en-US" sz="2400" i="1" dirty="0" smtClean="0">
                <a:solidFill>
                  <a:srgbClr val="FFFF00"/>
                </a:solidFill>
              </a:rPr>
              <a:t>embodies the university strategy</a:t>
            </a:r>
            <a:r>
              <a:rPr lang="en-US" sz="2400" dirty="0" smtClean="0"/>
              <a:t> for 21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 education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Educational advancements are about providing the critical skills our students need to be successful in the </a:t>
            </a:r>
            <a:r>
              <a:rPr lang="en-US" sz="2400" dirty="0" smtClean="0"/>
              <a:t>workplace</a:t>
            </a:r>
            <a:endParaRPr lang="en-US" sz="2400" dirty="0"/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Emphasis is on cross-disciplinary collaboration, innovation, &amp; partnerships enabled by advanced </a:t>
            </a:r>
            <a:r>
              <a:rPr lang="en-US" sz="2400" dirty="0" smtClean="0"/>
              <a:t>technologies</a:t>
            </a:r>
            <a:endParaRPr lang="en-US" sz="2400" dirty="0"/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An essential part of cost effective operations is virtual connectivity to critical assets and collaborative </a:t>
            </a:r>
            <a:r>
              <a:rPr lang="en-US" sz="2400" dirty="0" smtClean="0"/>
              <a:t>partners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Classes and research will start in the facility for the </a:t>
            </a:r>
            <a:r>
              <a:rPr lang="en-US" sz="2400" i="1" dirty="0" smtClean="0">
                <a:solidFill>
                  <a:srgbClr val="FFFF00"/>
                </a:solidFill>
              </a:rPr>
              <a:t>spring semester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8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4975" y="51988"/>
            <a:ext cx="8229600" cy="690563"/>
          </a:xfrm>
        </p:spPr>
        <p:txBody>
          <a:bodyPr/>
          <a:lstStyle/>
          <a:p>
            <a:r>
              <a:rPr lang="en-US" dirty="0" smtClean="0"/>
              <a:t>Day View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-171" r="8686" b="-171"/>
          <a:stretch/>
        </p:blipFill>
        <p:spPr>
          <a:xfrm>
            <a:off x="-38117" y="796717"/>
            <a:ext cx="9240253" cy="6078075"/>
          </a:xfrm>
          <a:prstGeom prst="rect">
            <a:avLst/>
          </a:prstGeom>
        </p:spPr>
      </p:pic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8875713" y="6578600"/>
            <a:ext cx="268287" cy="27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  <a:cs typeface="+mn-cs"/>
                <a:sym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-128"/>
                <a:cs typeface="+mn-cs"/>
                <a:sym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fld id="{710FD0CC-838C-4254-8F8A-CAC48CA85646}" type="slidenum">
              <a:rPr lang="en-US" smtClean="0">
                <a:solidFill>
                  <a:schemeClr val="bg1">
                    <a:lumMod val="75000"/>
                  </a:schemeClr>
                </a:solidFill>
              </a:rPr>
              <a:pPr/>
              <a:t>20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4836" y="1403274"/>
            <a:ext cx="8155764" cy="4495800"/>
          </a:xfrm>
          <a:prstGeom prst="rect">
            <a:avLst/>
          </a:prstGeom>
          <a:solidFill>
            <a:srgbClr val="6600FF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1" y="3689274"/>
            <a:ext cx="7620000" cy="190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6801" y="2927274"/>
            <a:ext cx="0" cy="762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9539" y="2470074"/>
            <a:ext cx="139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2014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Start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90801" y="2470074"/>
            <a:ext cx="0" cy="13716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004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05201" y="3384474"/>
            <a:ext cx="0" cy="914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14801" y="3079674"/>
            <a:ext cx="0" cy="838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196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29201" y="3460674"/>
            <a:ext cx="0" cy="1066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43601" y="2616795"/>
            <a:ext cx="0" cy="13716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43601" y="3460674"/>
            <a:ext cx="0" cy="762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48401" y="3460674"/>
            <a:ext cx="0" cy="4953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248401" y="3384474"/>
            <a:ext cx="0" cy="6477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53201" y="3079674"/>
            <a:ext cx="0" cy="914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1" y="3308274"/>
            <a:ext cx="0" cy="14478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812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764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84126" y="1839876"/>
            <a:ext cx="1348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2014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Start 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work complete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8956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06488" y="4413054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2014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 Complete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56309" y="2622474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2015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Exterior Walls Complete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94509" y="4603674"/>
            <a:ext cx="1404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2015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Mechanical,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Electrical, Plumbing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Complete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71299" y="2080127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2015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Installation Starts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18562" y="4184574"/>
            <a:ext cx="9925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2015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 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06968" y="4908474"/>
            <a:ext cx="1127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2015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Installation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4146474"/>
            <a:ext cx="1142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4, 2016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Ready for Classes that start on Jan 6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162801" y="2774874"/>
            <a:ext cx="0" cy="1295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467601" y="3308274"/>
            <a:ext cx="0" cy="762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32918" y="2393874"/>
            <a:ext cx="1521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2015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Training Complete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22860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244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33400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62001" y="3460674"/>
            <a:ext cx="0" cy="9144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13960" y="4269525"/>
            <a:ext cx="11801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Groundbreaking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12879" y="3993894"/>
            <a:ext cx="135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2014</a:t>
            </a:r>
          </a:p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 Poured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5648261" y="3460674"/>
            <a:ext cx="0" cy="45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6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772357"/>
          </a:xfrm>
          <a:prstGeom prst="rect">
            <a:avLst/>
          </a:pr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0338" y="1378263"/>
            <a:ext cx="8616950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>
                <a:alpha val="50000"/>
              </a:schemeClr>
            </a:outerShdw>
          </a:effectLst>
        </p:spPr>
        <p:txBody>
          <a:bodyPr lIns="50800" tIns="50800" bIns="50800"/>
          <a:lstStyle/>
          <a:p>
            <a:pPr marL="4763" lvl="1">
              <a:spcBef>
                <a:spcPts val="1200"/>
              </a:spcBef>
              <a:buClr>
                <a:schemeClr val="bg1"/>
              </a:buClr>
              <a:buSzPct val="100000"/>
              <a:defRPr/>
            </a:pPr>
            <a:r>
              <a:rPr lang="en-US" sz="2000" b="1" i="1" kern="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A driving force for change </a:t>
            </a:r>
            <a:r>
              <a:rPr lang="en-US" sz="2000" i="1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that will enable Clemson University and its partners to lead in the development of creative solutions to significant technical and social challenges of the 21</a:t>
            </a:r>
            <a:r>
              <a:rPr lang="en-US" sz="2000" i="1" kern="0" baseline="300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st</a:t>
            </a:r>
            <a:r>
              <a:rPr lang="en-US" sz="2000" i="1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 Century by:</a:t>
            </a:r>
          </a:p>
          <a:p>
            <a:pPr marL="747713" lvl="2" indent="-285750"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Creating an intellectual </a:t>
            </a:r>
            <a:r>
              <a:rPr lang="en-US" sz="1800" b="1" i="1" kern="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center for collaboration and student engagement</a:t>
            </a:r>
          </a:p>
          <a:p>
            <a:pPr marL="747713" lvl="2" indent="-285750"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Establishing an </a:t>
            </a:r>
            <a:r>
              <a:rPr lang="en-US" sz="1800" b="1" i="1" kern="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interactive learning center </a:t>
            </a: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for students, faculty, and partners</a:t>
            </a:r>
          </a:p>
          <a:p>
            <a:pPr marL="747713" lvl="2" indent="-285750"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Providing an agile </a:t>
            </a:r>
            <a:r>
              <a:rPr lang="en-US" sz="1800" b="1" i="1" kern="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interdisciplinary science and technology environment </a:t>
            </a: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for education, discovery, and application of ideas</a:t>
            </a:r>
          </a:p>
          <a:p>
            <a:pPr marL="747713" lvl="2" indent="-285750"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Attracting and retaining the </a:t>
            </a:r>
            <a:r>
              <a:rPr lang="en-US" sz="1800" b="1" i="1" kern="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highest caliber faculty &amp; students</a:t>
            </a:r>
          </a:p>
          <a:p>
            <a:pPr marL="747713" lvl="2" indent="-285750"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Enhancing the student academic learning experience through </a:t>
            </a:r>
            <a:r>
              <a:rPr lang="en-US" sz="1800" b="1" i="1" kern="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immersion in critical-thinking scenarios</a:t>
            </a:r>
          </a:p>
          <a:p>
            <a:pPr marL="747713" lvl="2" indent="-285750">
              <a:spcBef>
                <a:spcPts val="12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Involving </a:t>
            </a:r>
            <a:r>
              <a:rPr lang="en-US" sz="1800" b="1" i="1" kern="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industry, government, and academic partnerships </a:t>
            </a:r>
            <a:r>
              <a:rPr lang="en-US" sz="1800" kern="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  <a:sym typeface="Calibri" pitchFamily="34" charset="0"/>
              </a:rPr>
              <a:t>to support programs of mutual interest</a:t>
            </a:r>
            <a:endParaRPr lang="en-US" sz="1800" kern="0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  <a:sym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Fusion of Innovation Center Roadmap </a:t>
            </a:r>
            <a:br>
              <a:rPr lang="en-US" sz="2800" dirty="0" smtClean="0"/>
            </a:br>
            <a:r>
              <a:rPr lang="en-US" sz="2800" dirty="0" smtClean="0"/>
              <a:t>to Clemson’s 2020 Roadmap and </a:t>
            </a:r>
            <a:r>
              <a:rPr lang="en-US" sz="2800" i="1" dirty="0" smtClean="0"/>
              <a:t>2020Forward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42900" y="1172521"/>
            <a:ext cx="6171754" cy="4154984"/>
          </a:xfrm>
          <a:prstGeom prst="rect">
            <a:avLst/>
          </a:prstGeom>
          <a:noFill/>
          <a:effectLst>
            <a:outerShdw blurRad="63500" dist="50800" dir="2700000" algn="tl" rotWithShape="0">
              <a:prstClr val="black">
                <a:alpha val="88000"/>
              </a:prstClr>
            </a:outerShdw>
          </a:effectLst>
        </p:spPr>
        <p:txBody>
          <a:bodyPr wrap="none">
            <a:spAutoFit/>
          </a:bodyPr>
          <a:lstStyle/>
          <a:p>
            <a:pPr marL="463550" indent="-4635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Top Students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  <a:p>
            <a:pPr marL="463550" indent="-4635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Top 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Faculty </a:t>
            </a:r>
          </a:p>
          <a:p>
            <a:pPr marL="463550" indent="-4635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Creative Engagement 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  <a:p>
            <a:pPr marL="463550" indent="-4635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Competitive Infrastructure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3630" y="1889359"/>
            <a:ext cx="14642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People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8093" y="3322653"/>
            <a:ext cx="11753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Ideas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7737" y="4705205"/>
            <a:ext cx="22964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Technology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7416653" y="3016485"/>
            <a:ext cx="838200" cy="0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7416653" y="4388085"/>
            <a:ext cx="838200" cy="0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7" name="Picture 8" descr="academicSymbolWdm_copu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5788" y="60975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490" y="5389702"/>
            <a:ext cx="660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Reinforce Clemson’s recent designation as Top 20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National Public University by U.S. News &amp; World Report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7103630" y="5645462"/>
            <a:ext cx="838200" cy="0"/>
          </a:xfrm>
          <a:prstGeom prst="straightConnector1">
            <a:avLst/>
          </a:prstGeom>
          <a:ln w="698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latin typeface="+mn-lt"/>
              </a:rPr>
              <a:t>21</a:t>
            </a:r>
            <a:r>
              <a:rPr lang="en-US" sz="3600" baseline="30000" dirty="0" smtClean="0">
                <a:latin typeface="+mn-lt"/>
              </a:rPr>
              <a:t>ST</a:t>
            </a:r>
            <a:r>
              <a:rPr lang="en-US" sz="3600" dirty="0" smtClean="0">
                <a:latin typeface="+mn-lt"/>
              </a:rPr>
              <a:t> Century Education</a:t>
            </a:r>
            <a:endParaRPr lang="en-US" sz="36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30993" y="1232766"/>
            <a:ext cx="8437563" cy="49545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99"/>
                </a:solidFill>
              </a:rPr>
              <a:t>What are the critical skills our undergraduate students need?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Technical depth in a particular field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Creativity and innovation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Entrepreneurial </a:t>
            </a:r>
            <a:r>
              <a:rPr lang="en-US" dirty="0" smtClean="0">
                <a:solidFill>
                  <a:schemeClr val="bg1"/>
                </a:solidFill>
              </a:rPr>
              <a:t>outlook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Communication skills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Ability to work well as a member of 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diverse team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Global knowledge and experience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Commitment to </a:t>
            </a:r>
            <a:r>
              <a:rPr lang="en-US" dirty="0" smtClean="0">
                <a:solidFill>
                  <a:schemeClr val="bg1"/>
                </a:solidFill>
              </a:rPr>
              <a:t>lifelong </a:t>
            </a:r>
            <a:r>
              <a:rPr lang="en-US" dirty="0">
                <a:solidFill>
                  <a:schemeClr val="bg1"/>
                </a:solidFill>
              </a:rPr>
              <a:t>learning</a:t>
            </a:r>
          </a:p>
        </p:txBody>
      </p:sp>
      <p:sp>
        <p:nvSpPr>
          <p:cNvPr id="8" name="Right Brace 7"/>
          <p:cNvSpPr/>
          <p:nvPr/>
        </p:nvSpPr>
        <p:spPr bwMode="auto">
          <a:xfrm>
            <a:off x="5685006" y="1803231"/>
            <a:ext cx="762000" cy="4279901"/>
          </a:xfrm>
          <a:prstGeom prst="rightBrace">
            <a:avLst>
              <a:gd name="adj1" fmla="val 8333"/>
              <a:gd name="adj2" fmla="val 30995"/>
            </a:avLst>
          </a:prstGeom>
          <a:ln w="476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467644" y="2694140"/>
            <a:ext cx="2474912" cy="83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New facility must </a:t>
            </a:r>
            <a:r>
              <a:rPr lang="en-US" b="1" dirty="0" smtClean="0">
                <a:solidFill>
                  <a:srgbClr val="FF0000"/>
                </a:solidFill>
              </a:rPr>
              <a:t>support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7" descr="academicSymbolWdm_copu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84988" y="6145213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8">
        <p:fade/>
      </p:transition>
    </mc:Choice>
    <mc:Fallback xmlns="">
      <p:transition advTm="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learning space cen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05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rid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94648" y="4691141"/>
            <a:ext cx="5249352" cy="216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0" y="4495800"/>
            <a:ext cx="9144000" cy="736600"/>
          </a:xfrm>
          <a:prstGeom prst="rect">
            <a:avLst/>
          </a:pr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0" y="449414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STUDENT-CENTERED </a:t>
            </a: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ENVIRONMENT</a:t>
            </a: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DC13BD15-9148-41AC-9680-3F9BB0AA4C3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gri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23603"/>
            <a:ext cx="9144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0155" y="2274348"/>
            <a:ext cx="8317515" cy="336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81999"/>
              </a:srgbClr>
            </a:outerShdw>
          </a:effectLst>
        </p:spPr>
        <p:txBody>
          <a:bodyPr wrap="square">
            <a:spAutoFit/>
          </a:bodyPr>
          <a:lstStyle/>
          <a:p>
            <a:pPr marL="137160" indent="-174625">
              <a:spcBef>
                <a:spcPts val="1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Clemson’s future is a complex map of interactive networks that constantly mutate and reshape </a:t>
            </a:r>
            <a:r>
              <a:rPr lang="en-US" sz="2800" dirty="0">
                <a:solidFill>
                  <a:schemeClr val="bg1"/>
                </a:solidFill>
                <a:latin typeface="Calibri" charset="0"/>
              </a:rPr>
              <a:t>the fabric of the </a:t>
            </a:r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institution</a:t>
            </a:r>
          </a:p>
          <a:p>
            <a:pPr marL="137160" indent="-174625">
              <a:spcBef>
                <a:spcPts val="1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The </a:t>
            </a:r>
            <a:r>
              <a:rPr lang="en-US" sz="2800" dirty="0">
                <a:solidFill>
                  <a:schemeClr val="bg1"/>
                </a:solidFill>
                <a:latin typeface="Calibri" charset="0"/>
              </a:rPr>
              <a:t>new central campus innovation </a:t>
            </a:r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center must accommodate the dynamics through our campus Science &amp; Technology </a:t>
            </a:r>
            <a:r>
              <a:rPr lang="en-US" sz="2800" dirty="0">
                <a:solidFill>
                  <a:schemeClr val="bg1"/>
                </a:solidFill>
                <a:latin typeface="Calibri" charset="0"/>
              </a:rPr>
              <a:t>infrastructure </a:t>
            </a:r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that encourages </a:t>
            </a:r>
            <a:r>
              <a:rPr lang="en-US" sz="2800" dirty="0">
                <a:solidFill>
                  <a:schemeClr val="bg1"/>
                </a:solidFill>
                <a:latin typeface="Calibri" charset="0"/>
              </a:rPr>
              <a:t>student-centered </a:t>
            </a:r>
            <a:r>
              <a:rPr lang="en-US" sz="2800" dirty="0" smtClean="0">
                <a:solidFill>
                  <a:schemeClr val="bg1"/>
                </a:solidFill>
                <a:latin typeface="Calibri" charset="0"/>
              </a:rPr>
              <a:t>learning</a:t>
            </a:r>
            <a:endParaRPr lang="en-US" sz="2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197" name="Rectangle 1"/>
          <p:cNvSpPr>
            <a:spLocks/>
          </p:cNvSpPr>
          <p:nvPr/>
        </p:nvSpPr>
        <p:spPr bwMode="auto">
          <a:xfrm>
            <a:off x="0" y="1136049"/>
            <a:ext cx="9144000" cy="1049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algn="ctr" eaLnBrk="0" hangingPunct="0">
              <a:lnSpc>
                <a:spcPts val="2363"/>
              </a:lnSpc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  <a:sym typeface="Verdana" pitchFamily="34" charset="0"/>
              </a:rPr>
              <a:t>TECHNOLOGY INFRASTRUCTURE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Student-Centered Environment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295478" y="1293229"/>
            <a:ext cx="8163938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FFFF00"/>
                </a:solidFill>
              </a:rPr>
              <a:t>Academic quality and experimental learning activities </a:t>
            </a:r>
            <a:r>
              <a:rPr lang="en-US" sz="1800" i="1" dirty="0" smtClean="0">
                <a:solidFill>
                  <a:srgbClr val="FFFF00"/>
                </a:solidFill>
              </a:rPr>
              <a:t>require </a:t>
            </a:r>
            <a:r>
              <a:rPr lang="en-US" sz="1800" i="1" dirty="0">
                <a:solidFill>
                  <a:srgbClr val="FFFF00"/>
                </a:solidFill>
              </a:rPr>
              <a:t>rigorous </a:t>
            </a:r>
            <a:r>
              <a:rPr lang="en-US" sz="1800" i="1" dirty="0" smtClean="0">
                <a:solidFill>
                  <a:srgbClr val="FFFF00"/>
                </a:solidFill>
              </a:rPr>
              <a:t>science and technology assessments</a:t>
            </a:r>
            <a:r>
              <a:rPr lang="en-US" sz="1800" i="1" dirty="0">
                <a:solidFill>
                  <a:srgbClr val="FFFF00"/>
                </a:solidFill>
              </a:rPr>
              <a:t>, scholarly </a:t>
            </a:r>
            <a:r>
              <a:rPr lang="en-US" sz="1800" i="1" dirty="0" smtClean="0">
                <a:solidFill>
                  <a:srgbClr val="FFFF00"/>
                </a:solidFill>
              </a:rPr>
              <a:t>research, </a:t>
            </a:r>
            <a:r>
              <a:rPr lang="en-US" sz="1800" i="1" dirty="0">
                <a:solidFill>
                  <a:srgbClr val="FFFF00"/>
                </a:solidFill>
              </a:rPr>
              <a:t>and conventional experiments to support transformation of faculty and student </a:t>
            </a:r>
            <a:r>
              <a:rPr lang="en-US" sz="1800" i="1" dirty="0" smtClean="0">
                <a:solidFill>
                  <a:srgbClr val="FFFF00"/>
                </a:solidFill>
              </a:rPr>
              <a:t>engagements</a:t>
            </a:r>
            <a:endParaRPr lang="en-US" sz="1800" i="1" dirty="0">
              <a:solidFill>
                <a:srgbClr val="FFFF00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Advanced materials (nanomaterials and composites)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Big </a:t>
            </a:r>
            <a:r>
              <a:rPr lang="en-US" sz="2000" dirty="0" smtClean="0">
                <a:solidFill>
                  <a:schemeClr val="bg1"/>
                </a:solidFill>
              </a:rPr>
              <a:t>data science </a:t>
            </a:r>
            <a:r>
              <a:rPr lang="en-US" sz="2000" dirty="0">
                <a:solidFill>
                  <a:schemeClr val="bg1"/>
                </a:solidFill>
              </a:rPr>
              <a:t>(HPC, social analytics, &amp; bioinformatics)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Complex engineered systems (software </a:t>
            </a:r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dirty="0" smtClean="0">
                <a:solidFill>
                  <a:schemeClr val="bg1"/>
                </a:solidFill>
              </a:rPr>
              <a:t>efined </a:t>
            </a:r>
            <a:r>
              <a:rPr lang="en-US" sz="2000" dirty="0">
                <a:solidFill>
                  <a:schemeClr val="bg1"/>
                </a:solidFill>
              </a:rPr>
              <a:t>n</a:t>
            </a:r>
            <a:r>
              <a:rPr lang="en-US" sz="2000" dirty="0" smtClean="0">
                <a:solidFill>
                  <a:schemeClr val="bg1"/>
                </a:solidFill>
              </a:rPr>
              <a:t>etworks)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Health innovation (technology, access, &amp; delivery)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Human resilience (creative inquiry, </a:t>
            </a:r>
            <a:r>
              <a:rPr lang="en-US" sz="2000" dirty="0" smtClean="0">
                <a:solidFill>
                  <a:schemeClr val="bg1"/>
                </a:solidFill>
              </a:rPr>
              <a:t>entrepreneurship, leadership</a:t>
            </a:r>
            <a:r>
              <a:rPr lang="en-US" sz="2000" dirty="0">
                <a:solidFill>
                  <a:schemeClr val="bg1"/>
                </a:solidFill>
              </a:rPr>
              <a:t>, &amp; STEM)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Sustainable environment (energy management &amp; recycling) </a:t>
            </a: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dirty="0" smtClean="0">
                <a:solidFill>
                  <a:srgbClr val="FFFF00"/>
                </a:solidFill>
              </a:rPr>
              <a:t>Cross-discipline academic curriculum and research </a:t>
            </a:r>
          </a:p>
          <a:p>
            <a:pPr marL="342900" indent="-342900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endParaRPr lang="en-US" sz="2000" i="1" dirty="0" smtClean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Center Focus Areas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r="42936"/>
          <a:stretch/>
        </p:blipFill>
        <p:spPr bwMode="auto">
          <a:xfrm>
            <a:off x="0" y="826370"/>
            <a:ext cx="9144000" cy="603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Basic Operational Concept Model</a:t>
            </a:r>
          </a:p>
        </p:txBody>
      </p:sp>
      <p:sp>
        <p:nvSpPr>
          <p:cNvPr id="30725" name="Text Box 2"/>
          <p:cNvSpPr txBox="1">
            <a:spLocks noChangeArrowheads="1"/>
          </p:cNvSpPr>
          <p:nvPr/>
        </p:nvSpPr>
        <p:spPr bwMode="auto">
          <a:xfrm>
            <a:off x="3508410" y="2314575"/>
            <a:ext cx="2674377" cy="338554"/>
          </a:xfrm>
          <a:prstGeom prst="rect">
            <a:avLst/>
          </a:prstGeom>
          <a:solidFill>
            <a:srgbClr val="FFFF00"/>
          </a:solidFill>
          <a:ln w="9528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Calibri" pitchFamily="34" charset="0"/>
              </a:rPr>
              <a:t>Wireless </a:t>
            </a:r>
            <a:r>
              <a:rPr lang="en-US" sz="1600" b="1" dirty="0">
                <a:latin typeface="Calibri" pitchFamily="34" charset="0"/>
              </a:rPr>
              <a:t>and </a:t>
            </a:r>
            <a:r>
              <a:rPr lang="en-US" sz="1600" b="1" dirty="0" smtClean="0">
                <a:latin typeface="Calibri" pitchFamily="34" charset="0"/>
              </a:rPr>
              <a:t>Fiber Networks</a:t>
            </a:r>
            <a:endParaRPr lang="en-US" sz="3600" b="1" dirty="0"/>
          </a:p>
        </p:txBody>
      </p:sp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444500" y="3833085"/>
            <a:ext cx="2017891" cy="1826141"/>
          </a:xfrm>
          <a:prstGeom prst="rect">
            <a:avLst/>
          </a:prstGeom>
          <a:solidFill>
            <a:srgbClr val="FFFF00"/>
          </a:solidFill>
          <a:ln w="9528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spAutoFit/>
          </a:bodyPr>
          <a:lstStyle/>
          <a:p>
            <a:pPr algn="ctr">
              <a:spcAft>
                <a:spcPts val="1000"/>
              </a:spcAft>
              <a:defRPr/>
            </a:pPr>
            <a:r>
              <a:rPr lang="en-US" sz="1600" b="1" dirty="0">
                <a:latin typeface="Calibri" pitchFamily="34" charset="0"/>
              </a:rPr>
              <a:t>Distributed</a:t>
            </a:r>
            <a:br>
              <a:rPr lang="en-US" sz="1600" b="1" dirty="0">
                <a:latin typeface="Calibri" pitchFamily="34" charset="0"/>
              </a:rPr>
            </a:br>
            <a:r>
              <a:rPr lang="en-US" sz="1600" b="1" dirty="0">
                <a:latin typeface="Calibri" pitchFamily="34" charset="0"/>
              </a:rPr>
              <a:t>Systems</a:t>
            </a:r>
          </a:p>
          <a:p>
            <a:pPr algn="ctr">
              <a:spcAft>
                <a:spcPts val="1000"/>
              </a:spcAft>
              <a:defRPr/>
            </a:pPr>
            <a:r>
              <a:rPr lang="en-US" sz="1600" b="1" dirty="0" smtClean="0">
                <a:latin typeface="Calibri" pitchFamily="34" charset="0"/>
              </a:rPr>
              <a:t>Global, National, State </a:t>
            </a:r>
            <a:r>
              <a:rPr lang="en-US" sz="1600" b="1" dirty="0">
                <a:latin typeface="Calibri" pitchFamily="34" charset="0"/>
              </a:rPr>
              <a:t>Connections</a:t>
            </a:r>
          </a:p>
          <a:p>
            <a:pPr algn="ctr">
              <a:defRPr/>
            </a:pPr>
            <a:r>
              <a:rPr lang="en-US" sz="1600" b="1" dirty="0">
                <a:latin typeface="Calibri" pitchFamily="34" charset="0"/>
              </a:rPr>
              <a:t>Central &amp; External Campuses</a:t>
            </a:r>
            <a:endParaRPr lang="en-US" sz="3600" b="1" dirty="0"/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3508410" y="4087839"/>
            <a:ext cx="2674377" cy="12931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8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>
              <a:spcBef>
                <a:spcPts val="1800"/>
              </a:spcBef>
              <a:defRPr/>
            </a:pPr>
            <a:r>
              <a:rPr lang="en-US" sz="1600" b="1" dirty="0">
                <a:latin typeface="Calibri" pitchFamily="34" charset="0"/>
                <a:sym typeface="Arial" pitchFamily="34" charset="0"/>
              </a:rPr>
              <a:t>Dynamic Programming, </a:t>
            </a:r>
            <a:br>
              <a:rPr lang="en-US" sz="1600" b="1" dirty="0">
                <a:latin typeface="Calibri" pitchFamily="34" charset="0"/>
                <a:sym typeface="Arial" pitchFamily="34" charset="0"/>
              </a:rPr>
            </a:br>
            <a:r>
              <a:rPr lang="en-US" sz="1600" b="1" dirty="0">
                <a:latin typeface="Calibri" pitchFamily="34" charset="0"/>
                <a:sym typeface="Arial" pitchFamily="34" charset="0"/>
              </a:rPr>
              <a:t>Development &amp; Asset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3200" b="1" dirty="0">
                <a:latin typeface="Calibri" pitchFamily="34" charset="0"/>
                <a:sym typeface="Arial" pitchFamily="34" charset="0"/>
              </a:rPr>
              <a:t>Control Center</a:t>
            </a:r>
            <a:endParaRPr lang="en-US" sz="4400" b="1" dirty="0">
              <a:latin typeface="Arial" pitchFamily="34" charset="0"/>
              <a:sym typeface="Arial" pitchFamily="34" charset="0"/>
            </a:endParaRP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7205365" y="4096806"/>
            <a:ext cx="1494135" cy="1275254"/>
          </a:xfrm>
          <a:prstGeom prst="rect">
            <a:avLst/>
          </a:prstGeom>
          <a:solidFill>
            <a:srgbClr val="FFFF00"/>
          </a:solidFill>
          <a:ln w="9528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>
              <a:spcAft>
                <a:spcPts val="1000"/>
              </a:spcAft>
              <a:defRPr/>
            </a:pPr>
            <a:r>
              <a:rPr lang="en-US" sz="1600" b="1" dirty="0" smtClean="0">
                <a:latin typeface="Calibri" pitchFamily="34" charset="0"/>
              </a:rPr>
              <a:t>Spaces Reconfigurable to Use Cases</a:t>
            </a:r>
            <a:endParaRPr lang="en-US" sz="3600" b="1" dirty="0"/>
          </a:p>
        </p:txBody>
      </p:sp>
      <p:cxnSp>
        <p:nvCxnSpPr>
          <p:cNvPr id="4104" name="Straight Arrow Connector 11"/>
          <p:cNvCxnSpPr>
            <a:cxnSpLocks noChangeShapeType="1"/>
            <a:stCxn id="64516" idx="0"/>
            <a:endCxn id="30725" idx="2"/>
          </p:cNvCxnSpPr>
          <p:nvPr/>
        </p:nvCxnSpPr>
        <p:spPr bwMode="auto">
          <a:xfrm flipV="1">
            <a:off x="4845599" y="2653129"/>
            <a:ext cx="0" cy="1434710"/>
          </a:xfrm>
          <a:prstGeom prst="straightConnector1">
            <a:avLst/>
          </a:prstGeom>
          <a:noFill/>
          <a:ln w="180975" algn="ctr">
            <a:solidFill>
              <a:srgbClr val="FFFFCC"/>
            </a:solidFill>
            <a:round/>
            <a:headEnd type="triangle" w="sm" len="sm"/>
            <a:tailEnd type="triangl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cxnSp>
      <p:cxnSp>
        <p:nvCxnSpPr>
          <p:cNvPr id="4105" name="Straight Arrow Connector 17"/>
          <p:cNvCxnSpPr>
            <a:cxnSpLocks noChangeShapeType="1"/>
            <a:stCxn id="64516" idx="3"/>
            <a:endCxn id="30728" idx="1"/>
          </p:cNvCxnSpPr>
          <p:nvPr/>
        </p:nvCxnSpPr>
        <p:spPr bwMode="auto">
          <a:xfrm flipV="1">
            <a:off x="6182787" y="4734433"/>
            <a:ext cx="1022578" cy="1"/>
          </a:xfrm>
          <a:prstGeom prst="straightConnector1">
            <a:avLst/>
          </a:prstGeom>
          <a:noFill/>
          <a:ln w="180975" algn="ctr">
            <a:solidFill>
              <a:srgbClr val="FFFFCC"/>
            </a:solidFill>
            <a:round/>
            <a:headEnd type="triangle" w="sm" len="sm"/>
            <a:tailEnd type="triangl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cxnSp>
      <p:cxnSp>
        <p:nvCxnSpPr>
          <p:cNvPr id="4106" name="Straight Arrow Connector 21"/>
          <p:cNvCxnSpPr>
            <a:cxnSpLocks noChangeShapeType="1"/>
            <a:stCxn id="30726" idx="3"/>
            <a:endCxn id="64516" idx="1"/>
          </p:cNvCxnSpPr>
          <p:nvPr/>
        </p:nvCxnSpPr>
        <p:spPr bwMode="auto">
          <a:xfrm flipV="1">
            <a:off x="2462391" y="4734434"/>
            <a:ext cx="1046019" cy="11722"/>
          </a:xfrm>
          <a:prstGeom prst="straightConnector1">
            <a:avLst/>
          </a:prstGeom>
          <a:noFill/>
          <a:ln w="180975" algn="ctr">
            <a:solidFill>
              <a:srgbClr val="FFFFCC"/>
            </a:solidFill>
            <a:round/>
            <a:headEnd type="triangle" w="sm" len="sm"/>
            <a:tailEnd type="triangl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cxnSp>
      <p:cxnSp>
        <p:nvCxnSpPr>
          <p:cNvPr id="13" name="Shape 27"/>
          <p:cNvCxnSpPr>
            <a:cxnSpLocks noChangeShapeType="1"/>
            <a:endCxn id="30728" idx="0"/>
          </p:cNvCxnSpPr>
          <p:nvPr/>
        </p:nvCxnSpPr>
        <p:spPr bwMode="auto">
          <a:xfrm>
            <a:off x="6182787" y="2483852"/>
            <a:ext cx="1769646" cy="1612954"/>
          </a:xfrm>
          <a:prstGeom prst="bentConnector2">
            <a:avLst/>
          </a:prstGeom>
          <a:noFill/>
          <a:ln w="180975" algn="ctr">
            <a:solidFill>
              <a:srgbClr val="FFFFCC"/>
            </a:solidFill>
            <a:round/>
            <a:headEnd type="triangle" w="sm" len="sm"/>
            <a:tailEnd type="triangl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cxnSp>
      <p:cxnSp>
        <p:nvCxnSpPr>
          <p:cNvPr id="12" name="Shape 27"/>
          <p:cNvCxnSpPr>
            <a:cxnSpLocks noChangeShapeType="1"/>
            <a:stCxn id="30725" idx="1"/>
            <a:endCxn id="30726" idx="0"/>
          </p:cNvCxnSpPr>
          <p:nvPr/>
        </p:nvCxnSpPr>
        <p:spPr bwMode="auto">
          <a:xfrm rot="10800000" flipV="1">
            <a:off x="1453446" y="2483851"/>
            <a:ext cx="2054964" cy="1349233"/>
          </a:xfrm>
          <a:prstGeom prst="bentConnector2">
            <a:avLst/>
          </a:prstGeom>
          <a:noFill/>
          <a:ln w="180975" algn="ctr">
            <a:solidFill>
              <a:srgbClr val="FFFFCC"/>
            </a:solidFill>
            <a:round/>
            <a:headEnd type="triangle" w="sm" len="sm"/>
            <a:tailEnd type="triangl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875713" y="6578600"/>
            <a:ext cx="268287" cy="279400"/>
          </a:xfrm>
        </p:spPr>
        <p:txBody>
          <a:bodyPr/>
          <a:lstStyle/>
          <a:p>
            <a:pPr>
              <a:defRPr/>
            </a:pPr>
            <a:fld id="{675996FF-50AB-49F2-83D2-09A83FCEBA44}" type="slidenum">
              <a:rPr lang="en-US" smtClean="0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9</a:t>
            </a:fld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6830" y="6491543"/>
            <a:ext cx="968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Perkins+Will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6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7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7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7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3409</TotalTime>
  <Pages>0</Pages>
  <Words>939</Words>
  <Characters>0</Characters>
  <Application>Microsoft Office PowerPoint</Application>
  <PresentationFormat>On-screen Show (4:3)</PresentationFormat>
  <Lines>0</Lines>
  <Paragraphs>252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ＭＳ Ｐゴシック</vt:lpstr>
      <vt:lpstr>ＭＳ Ｐゴシック</vt:lpstr>
      <vt:lpstr>Arial</vt:lpstr>
      <vt:lpstr>Calibri</vt:lpstr>
      <vt:lpstr>Courier New</vt:lpstr>
      <vt:lpstr>Times New Roman</vt:lpstr>
      <vt:lpstr>Verdana</vt:lpstr>
      <vt:lpstr>ヒラギノ角ゴ ProN W3</vt:lpstr>
      <vt:lpstr>7_Office Theme</vt:lpstr>
      <vt:lpstr>8_Office Theme</vt:lpstr>
      <vt:lpstr>9_Office Theme</vt:lpstr>
      <vt:lpstr>Purposeful &amp; Enabling</vt:lpstr>
      <vt:lpstr>Day View</vt:lpstr>
      <vt:lpstr>Vision</vt:lpstr>
      <vt:lpstr>Fusion of Innovation Center Roadmap  to Clemson’s 2020 Roadmap and 2020Forward</vt:lpstr>
      <vt:lpstr>21ST Century Education</vt:lpstr>
      <vt:lpstr>PowerPoint Presentation</vt:lpstr>
      <vt:lpstr>Student-Centered Environment</vt:lpstr>
      <vt:lpstr>Innovation Center Focus Areas</vt:lpstr>
      <vt:lpstr>Basic Operational Concept Model</vt:lpstr>
      <vt:lpstr>Audio Video Fact Sheet</vt:lpstr>
      <vt:lpstr>Innovation Center Academic Focus</vt:lpstr>
      <vt:lpstr>Innovation Center Enabling Facilities</vt:lpstr>
      <vt:lpstr>Innovation Center Enabling Facilities </vt:lpstr>
      <vt:lpstr>Innovation Center Basic Features</vt:lpstr>
      <vt:lpstr>WFIC Connectivity</vt:lpstr>
      <vt:lpstr>Virtual Connectivity</vt:lpstr>
      <vt:lpstr>PowerPoint Presentation</vt:lpstr>
      <vt:lpstr>WFIC &amp; Creative Inquiry Programs Support 2020Forward Goals</vt:lpstr>
      <vt:lpstr>Summary</vt:lpstr>
      <vt:lpstr>Timeline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ENGAGED STUDENT</dc:title>
  <dc:creator>Dennis Lee Lester</dc:creator>
  <cp:lastModifiedBy>Dennis Lee Lester</cp:lastModifiedBy>
  <cp:revision>471</cp:revision>
  <cp:lastPrinted>2015-08-27T21:38:21Z</cp:lastPrinted>
  <dcterms:created xsi:type="dcterms:W3CDTF">2011-09-07T16:09:20Z</dcterms:created>
  <dcterms:modified xsi:type="dcterms:W3CDTF">2015-09-03T21:10:49Z</dcterms:modified>
</cp:coreProperties>
</file>